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4131" r:id="rId2"/>
  </p:sldMasterIdLst>
  <p:notesMasterIdLst>
    <p:notesMasterId r:id="rId8"/>
  </p:notesMasterIdLst>
  <p:sldIdLst>
    <p:sldId id="257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5" d="100"/>
          <a:sy n="55" d="100"/>
        </p:scale>
        <p:origin x="52" y="2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1201B3-F659-4E28-8192-7192782C6120}" type="datetimeFigureOut">
              <a:rPr lang="en-CA" smtClean="0"/>
              <a:t>2022-08-14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F31BF-2E39-4AA5-B1BF-058309AD3C4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16740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>
            <a:extLst>
              <a:ext uri="{FF2B5EF4-FFF2-40B4-BE49-F238E27FC236}">
                <a16:creationId xmlns:a16="http://schemas.microsoft.com/office/drawing/2014/main" id="{8AC25B01-E5B4-731D-4445-4717E34BC94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>
            <a:extLst>
              <a:ext uri="{FF2B5EF4-FFF2-40B4-BE49-F238E27FC236}">
                <a16:creationId xmlns:a16="http://schemas.microsoft.com/office/drawing/2014/main" id="{B88FFCB1-4EC3-8D22-B91E-7B2FF7F4D0E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altLang="en-US"/>
          </a:p>
        </p:txBody>
      </p:sp>
      <p:sp>
        <p:nvSpPr>
          <p:cNvPr id="5124" name="Slide Number Placeholder 3">
            <a:extLst>
              <a:ext uri="{FF2B5EF4-FFF2-40B4-BE49-F238E27FC236}">
                <a16:creationId xmlns:a16="http://schemas.microsoft.com/office/drawing/2014/main" id="{7F416D28-35A7-8694-58CC-5C4FD8660C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5DB1498-F9FF-44A8-BF58-90EC84C63410}" type="slidenum">
              <a:rPr lang="en-CA" altLang="en-US"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1</a:t>
            </a:fld>
            <a:endParaRPr lang="en-CA" altLang="en-US">
              <a:latin typeface="Tahoma" panose="020B060403050404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60C74B10-3644-909A-25E4-FE02168C8A77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1277600" cy="5943600"/>
            <a:chOff x="0" y="0"/>
            <a:chExt cx="5328" cy="3744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07AB6D83-73BF-40BB-F3E4-A16D7C4361D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/>
              <a:ahLst/>
              <a:cxnLst>
                <a:cxn ang="0">
                  <a:pos x="5154" y="1769"/>
                </a:cxn>
                <a:cxn ang="0">
                  <a:pos x="0" y="2304"/>
                </a:cxn>
                <a:cxn ang="0">
                  <a:pos x="0" y="1252"/>
                </a:cxn>
                <a:cxn ang="0">
                  <a:pos x="5155" y="0"/>
                </a:cxn>
                <a:cxn ang="0">
                  <a:pos x="5155" y="1416"/>
                </a:cxn>
                <a:cxn ang="0">
                  <a:pos x="5154" y="1769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CA">
                <a:latin typeface="Tahoma" charset="0"/>
                <a:cs typeface="+mn-cs"/>
              </a:endParaRPr>
            </a:p>
          </p:txBody>
        </p:sp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2D2C8B63-E47F-39FF-18B1-FEA3A4FA8F8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>
                <a:gd name="T0" fmla="*/ 5311 w 5328"/>
                <a:gd name="T1" fmla="*/ 3209 h 3689"/>
                <a:gd name="T2" fmla="*/ 0 w 5328"/>
                <a:gd name="T3" fmla="*/ 3689 h 3689"/>
                <a:gd name="T4" fmla="*/ 0 w 5328"/>
                <a:gd name="T5" fmla="*/ 9 h 3689"/>
                <a:gd name="T6" fmla="*/ 5328 w 5328"/>
                <a:gd name="T7" fmla="*/ 0 h 3689"/>
                <a:gd name="T8" fmla="*/ 5311 w 5328"/>
                <a:gd name="T9" fmla="*/ 3209 h 36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5125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129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768476"/>
            <a:ext cx="103632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6">
            <a:extLst>
              <a:ext uri="{FF2B5EF4-FFF2-40B4-BE49-F238E27FC236}">
                <a16:creationId xmlns:a16="http://schemas.microsoft.com/office/drawing/2014/main" id="{80FD8306-D182-1479-9871-C5B9C35AE2BC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7">
            <a:extLst>
              <a:ext uri="{FF2B5EF4-FFF2-40B4-BE49-F238E27FC236}">
                <a16:creationId xmlns:a16="http://schemas.microsoft.com/office/drawing/2014/main" id="{98F1BD16-C11F-6F92-E256-5DF49CB3820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8335DC8A-E01D-2154-740D-DBA8FFB502D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35E32F-446C-4E7B-98CB-6AA42E6EDE1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0309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9EE84BD7-D409-8CF2-CC93-FC9C80397CA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4F26EEA1-7981-7DE1-D3DF-0735F32AEAC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D4A2DD62-CBC5-2992-0955-FFA23CCF3C1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5DE750-9292-40F9-BBEE-AC8D7E3580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195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id="{B8509713-3E02-07BC-16C7-6A344BEC7ABC}"/>
              </a:ext>
            </a:extLst>
          </p:cNvPr>
          <p:cNvGrpSpPr>
            <a:grpSpLocks/>
          </p:cNvGrpSpPr>
          <p:nvPr/>
        </p:nvGrpSpPr>
        <p:grpSpPr bwMode="auto">
          <a:xfrm>
            <a:off x="1" y="0"/>
            <a:ext cx="9656233" cy="1981200"/>
            <a:chOff x="0" y="0"/>
            <a:chExt cx="4562" cy="1248"/>
          </a:xfrm>
        </p:grpSpPr>
        <p:sp>
          <p:nvSpPr>
            <p:cNvPr id="4099" name="Freeform 3">
              <a:extLst>
                <a:ext uri="{FF2B5EF4-FFF2-40B4-BE49-F238E27FC236}">
                  <a16:creationId xmlns:a16="http://schemas.microsoft.com/office/drawing/2014/main" id="{E219C7C7-6ABC-F44E-E4A9-0A3608150F5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/>
              <a:ahLst/>
              <a:cxnLst>
                <a:cxn ang="0">
                  <a:pos x="4800" y="299"/>
                </a:cxn>
                <a:cxn ang="0">
                  <a:pos x="0" y="665"/>
                </a:cxn>
                <a:cxn ang="0">
                  <a:pos x="0" y="0"/>
                </a:cxn>
                <a:cxn ang="0">
                  <a:pos x="4806" y="1"/>
                </a:cxn>
                <a:cxn ang="0">
                  <a:pos x="4800" y="153"/>
                </a:cxn>
                <a:cxn ang="0">
                  <a:pos x="4800" y="299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CA">
                <a:latin typeface="Tahoma" charset="0"/>
                <a:cs typeface="+mn-cs"/>
              </a:endParaRPr>
            </a:p>
          </p:txBody>
        </p:sp>
        <p:sp>
          <p:nvSpPr>
            <p:cNvPr id="1033" name="Freeform 4">
              <a:extLst>
                <a:ext uri="{FF2B5EF4-FFF2-40B4-BE49-F238E27FC236}">
                  <a16:creationId xmlns:a16="http://schemas.microsoft.com/office/drawing/2014/main" id="{4B9C950F-9684-C75F-1438-EAF98037B07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>
                <a:gd name="T0" fmla="*/ 4560 w 4562"/>
                <a:gd name="T1" fmla="*/ 932 h 1199"/>
                <a:gd name="T2" fmla="*/ 0 w 4562"/>
                <a:gd name="T3" fmla="*/ 1199 h 1199"/>
                <a:gd name="T4" fmla="*/ 0 w 4562"/>
                <a:gd name="T5" fmla="*/ 0 h 1199"/>
                <a:gd name="T6" fmla="*/ 4562 w 4562"/>
                <a:gd name="T7" fmla="*/ 0 h 1199"/>
                <a:gd name="T8" fmla="*/ 4560 w 4562"/>
                <a:gd name="T9" fmla="*/ 932 h 1199"/>
                <a:gd name="T10" fmla="*/ 4560 w 4562"/>
                <a:gd name="T11" fmla="*/ 932 h 119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4101" name="Rectangle 5">
            <a:extLst>
              <a:ext uri="{FF2B5EF4-FFF2-40B4-BE49-F238E27FC236}">
                <a16:creationId xmlns:a16="http://schemas.microsoft.com/office/drawing/2014/main" id="{8F38324F-A743-6969-9DA8-FBE466680A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7F986630-02D6-BBC2-C7E3-8986E679E7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C32F612E-4C9B-CC8C-D6DD-8D454D8A3A3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4" name="Rectangle 8">
            <a:extLst>
              <a:ext uri="{FF2B5EF4-FFF2-40B4-BE49-F238E27FC236}">
                <a16:creationId xmlns:a16="http://schemas.microsoft.com/office/drawing/2014/main" id="{5CAD8C6D-34BD-D1E5-3FE3-87E24FCF6E3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5" name="Rectangle 9">
            <a:extLst>
              <a:ext uri="{FF2B5EF4-FFF2-40B4-BE49-F238E27FC236}">
                <a16:creationId xmlns:a16="http://schemas.microsoft.com/office/drawing/2014/main" id="{05650F1C-81A6-FD47-08CE-84B7662FA8F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3670F601-9504-441B-9656-A7722700994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30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id="{B8509713-3E02-07BC-16C7-6A344BEC7ABC}"/>
              </a:ext>
            </a:extLst>
          </p:cNvPr>
          <p:cNvGrpSpPr>
            <a:grpSpLocks/>
          </p:cNvGrpSpPr>
          <p:nvPr/>
        </p:nvGrpSpPr>
        <p:grpSpPr bwMode="auto">
          <a:xfrm>
            <a:off x="1" y="0"/>
            <a:ext cx="9656233" cy="1981200"/>
            <a:chOff x="0" y="0"/>
            <a:chExt cx="4562" cy="1248"/>
          </a:xfrm>
        </p:grpSpPr>
        <p:sp>
          <p:nvSpPr>
            <p:cNvPr id="4099" name="Freeform 3">
              <a:extLst>
                <a:ext uri="{FF2B5EF4-FFF2-40B4-BE49-F238E27FC236}">
                  <a16:creationId xmlns:a16="http://schemas.microsoft.com/office/drawing/2014/main" id="{E219C7C7-6ABC-F44E-E4A9-0A3608150F5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/>
              <a:ahLst/>
              <a:cxnLst>
                <a:cxn ang="0">
                  <a:pos x="4800" y="299"/>
                </a:cxn>
                <a:cxn ang="0">
                  <a:pos x="0" y="665"/>
                </a:cxn>
                <a:cxn ang="0">
                  <a:pos x="0" y="0"/>
                </a:cxn>
                <a:cxn ang="0">
                  <a:pos x="4806" y="1"/>
                </a:cxn>
                <a:cxn ang="0">
                  <a:pos x="4800" y="153"/>
                </a:cxn>
                <a:cxn ang="0">
                  <a:pos x="4800" y="299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CA">
                <a:latin typeface="Tahoma" charset="0"/>
                <a:cs typeface="+mn-cs"/>
              </a:endParaRPr>
            </a:p>
          </p:txBody>
        </p:sp>
        <p:sp>
          <p:nvSpPr>
            <p:cNvPr id="1033" name="Freeform 4">
              <a:extLst>
                <a:ext uri="{FF2B5EF4-FFF2-40B4-BE49-F238E27FC236}">
                  <a16:creationId xmlns:a16="http://schemas.microsoft.com/office/drawing/2014/main" id="{4B9C950F-9684-C75F-1438-EAF98037B07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>
                <a:gd name="T0" fmla="*/ 4560 w 4562"/>
                <a:gd name="T1" fmla="*/ 932 h 1199"/>
                <a:gd name="T2" fmla="*/ 0 w 4562"/>
                <a:gd name="T3" fmla="*/ 1199 h 1199"/>
                <a:gd name="T4" fmla="*/ 0 w 4562"/>
                <a:gd name="T5" fmla="*/ 0 h 1199"/>
                <a:gd name="T6" fmla="*/ 4562 w 4562"/>
                <a:gd name="T7" fmla="*/ 0 h 1199"/>
                <a:gd name="T8" fmla="*/ 4560 w 4562"/>
                <a:gd name="T9" fmla="*/ 932 h 1199"/>
                <a:gd name="T10" fmla="*/ 4560 w 4562"/>
                <a:gd name="T11" fmla="*/ 932 h 119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4101" name="Rectangle 5">
            <a:extLst>
              <a:ext uri="{FF2B5EF4-FFF2-40B4-BE49-F238E27FC236}">
                <a16:creationId xmlns:a16="http://schemas.microsoft.com/office/drawing/2014/main" id="{8F38324F-A743-6969-9DA8-FBE466680A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7F986630-02D6-BBC2-C7E3-8986E679E7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C32F612E-4C9B-CC8C-D6DD-8D454D8A3A3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4" name="Rectangle 8">
            <a:extLst>
              <a:ext uri="{FF2B5EF4-FFF2-40B4-BE49-F238E27FC236}">
                <a16:creationId xmlns:a16="http://schemas.microsoft.com/office/drawing/2014/main" id="{5CAD8C6D-34BD-D1E5-3FE3-87E24FCF6E3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5" name="Rectangle 9">
            <a:extLst>
              <a:ext uri="{FF2B5EF4-FFF2-40B4-BE49-F238E27FC236}">
                <a16:creationId xmlns:a16="http://schemas.microsoft.com/office/drawing/2014/main" id="{05650F1C-81A6-FD47-08CE-84B7662FA8F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3670F601-9504-441B-9656-A7722700994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20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>
            <a:extLst>
              <a:ext uri="{FF2B5EF4-FFF2-40B4-BE49-F238E27FC236}">
                <a16:creationId xmlns:a16="http://schemas.microsoft.com/office/drawing/2014/main" id="{AC2414D5-8765-92D2-E9FB-B259592736F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909823" y="3429000"/>
            <a:ext cx="8534400" cy="1749706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/>
              <a:t>Mark Winfield</a:t>
            </a:r>
          </a:p>
          <a:p>
            <a:pPr eaLnBrk="1" hangingPunct="1">
              <a:defRPr/>
            </a:pPr>
            <a:r>
              <a:rPr lang="en-US" sz="2400" dirty="0"/>
              <a:t>Faculty of Environmental and Urban Change </a:t>
            </a:r>
          </a:p>
          <a:p>
            <a:pPr eaLnBrk="1" hangingPunct="1">
              <a:defRPr/>
            </a:pPr>
            <a:r>
              <a:rPr lang="en-US" sz="2400" dirty="0"/>
              <a:t>York University </a:t>
            </a:r>
          </a:p>
          <a:p>
            <a:pPr eaLnBrk="1" hangingPunct="1">
              <a:defRPr/>
            </a:pPr>
            <a:r>
              <a:rPr lang="en-US" sz="2400" dirty="0"/>
              <a:t>August 2022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82AC747-3883-EF46-7AFD-332CF6C198AF}"/>
              </a:ext>
            </a:extLst>
          </p:cNvPr>
          <p:cNvSpPr>
            <a:spLocks noGrp="1"/>
          </p:cNvSpPr>
          <p:nvPr>
            <p:ph type="ctrTitle" sz="quarter"/>
          </p:nvPr>
        </p:nvSpPr>
        <p:spPr>
          <a:xfrm>
            <a:off x="914400" y="1281112"/>
            <a:ext cx="10363200" cy="1736725"/>
          </a:xfrm>
        </p:spPr>
        <p:txBody>
          <a:bodyPr/>
          <a:lstStyle/>
          <a:p>
            <a:pPr>
              <a:defRPr/>
            </a:pPr>
            <a:r>
              <a:rPr lang="en-CA" sz="4800" dirty="0"/>
              <a:t>The Environment, Climate Change and Market Populist Politics</a:t>
            </a:r>
          </a:p>
        </p:txBody>
      </p:sp>
      <p:pic>
        <p:nvPicPr>
          <p:cNvPr id="4100" name="Picture 1">
            <a:extLst>
              <a:ext uri="{FF2B5EF4-FFF2-40B4-BE49-F238E27FC236}">
                <a16:creationId xmlns:a16="http://schemas.microsoft.com/office/drawing/2014/main" id="{E5C5760C-B584-191B-1945-D74D8270A8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675" y="5638801"/>
            <a:ext cx="291465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63902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4E3180-6C1D-A419-B7E2-0D79880E98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Background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AB94B0-DCA0-D81F-EC01-8745BD71A8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Wynne government focus: Climate Change</a:t>
            </a:r>
          </a:p>
          <a:p>
            <a:endParaRPr lang="en-CA" dirty="0"/>
          </a:p>
          <a:p>
            <a:r>
              <a:rPr lang="en-CA" dirty="0"/>
              <a:t>Public Focus (provincial): Hydro rates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1A3DFB-50E5-E603-C0E9-586DD8FFA7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3093" y="3429000"/>
            <a:ext cx="5951196" cy="2975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0572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C8C95-4652-8139-37E0-1E6F127FF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The environment and the Ford governance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F76157-FC34-C321-70B3-F8BEC1BD23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2800" dirty="0"/>
              <a:t>Reactive</a:t>
            </a:r>
          </a:p>
          <a:p>
            <a:endParaRPr lang="en-CA" sz="2800" dirty="0"/>
          </a:p>
          <a:p>
            <a:r>
              <a:rPr lang="en-CA" sz="2800" dirty="0"/>
              <a:t>Friends with benefits</a:t>
            </a:r>
          </a:p>
          <a:p>
            <a:endParaRPr lang="en-CA" sz="2800" dirty="0"/>
          </a:p>
          <a:p>
            <a:r>
              <a:rPr lang="en-CA" sz="2800" dirty="0"/>
              <a:t>Creeping (populist) authoritarianism </a:t>
            </a:r>
          </a:p>
          <a:p>
            <a:endParaRPr lang="en-CA" sz="2800" dirty="0"/>
          </a:p>
          <a:p>
            <a:r>
              <a:rPr lang="en-CA" sz="2800" dirty="0"/>
              <a:t>Spend and not tax conservatives </a:t>
            </a:r>
          </a:p>
          <a:p>
            <a:endParaRPr lang="en-CA" sz="2800" dirty="0"/>
          </a:p>
          <a:p>
            <a:r>
              <a:rPr lang="en-CA" sz="2800" dirty="0"/>
              <a:t>‘Get it done’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F7AD18-A620-CF24-6C55-19ACF420B2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8982" y="1820767"/>
            <a:ext cx="4415095" cy="3216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2881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52D797-E678-4CF5-82FE-9F1828801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969C464-79FC-EC68-C7D5-AEE1C1A7103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4848886"/>
              </p:ext>
            </p:extLst>
          </p:nvPr>
        </p:nvGraphicFramePr>
        <p:xfrm>
          <a:off x="1311502" y="303699"/>
          <a:ext cx="9568995" cy="6477381"/>
        </p:xfrm>
        <a:graphic>
          <a:graphicData uri="http://schemas.openxmlformats.org/drawingml/2006/table">
            <a:tbl>
              <a:tblPr firstRow="1" firstCol="1" bandRow="1"/>
              <a:tblGrid>
                <a:gridCol w="1913799">
                  <a:extLst>
                    <a:ext uri="{9D8B030D-6E8A-4147-A177-3AD203B41FA5}">
                      <a16:colId xmlns:a16="http://schemas.microsoft.com/office/drawing/2014/main" val="2769065494"/>
                    </a:ext>
                  </a:extLst>
                </a:gridCol>
                <a:gridCol w="1913799">
                  <a:extLst>
                    <a:ext uri="{9D8B030D-6E8A-4147-A177-3AD203B41FA5}">
                      <a16:colId xmlns:a16="http://schemas.microsoft.com/office/drawing/2014/main" val="2258244171"/>
                    </a:ext>
                  </a:extLst>
                </a:gridCol>
                <a:gridCol w="1913799">
                  <a:extLst>
                    <a:ext uri="{9D8B030D-6E8A-4147-A177-3AD203B41FA5}">
                      <a16:colId xmlns:a16="http://schemas.microsoft.com/office/drawing/2014/main" val="3692596588"/>
                    </a:ext>
                  </a:extLst>
                </a:gridCol>
                <a:gridCol w="1913799">
                  <a:extLst>
                    <a:ext uri="{9D8B030D-6E8A-4147-A177-3AD203B41FA5}">
                      <a16:colId xmlns:a16="http://schemas.microsoft.com/office/drawing/2014/main" val="3166902222"/>
                    </a:ext>
                  </a:extLst>
                </a:gridCol>
                <a:gridCol w="1913799">
                  <a:extLst>
                    <a:ext uri="{9D8B030D-6E8A-4147-A177-3AD203B41FA5}">
                      <a16:colId xmlns:a16="http://schemas.microsoft.com/office/drawing/2014/main" val="538226797"/>
                    </a:ext>
                  </a:extLst>
                </a:gridCol>
              </a:tblGrid>
              <a:tr h="27416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Public Salience of Issue: </a:t>
                      </a:r>
                      <a:endParaRPr lang="en-C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High</a:t>
                      </a:r>
                      <a:endParaRPr lang="en-C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06" marR="598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u="sng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Policy outputs</a:t>
                      </a:r>
                      <a:endParaRPr lang="en-C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High policy activity.</a:t>
                      </a:r>
                      <a:endParaRPr lang="en-C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Exploration of environment-economy relationship.</a:t>
                      </a:r>
                      <a:endParaRPr lang="en-C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Disruption of traditionally dominant policy relationships.</a:t>
                      </a:r>
                      <a:endParaRPr lang="en-C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u="sng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Examples</a:t>
                      </a:r>
                      <a:endParaRPr lang="en-C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Peterson (accord period)</a:t>
                      </a:r>
                      <a:endParaRPr lang="en-C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Rae (Part I)</a:t>
                      </a:r>
                      <a:endParaRPr lang="en-C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06" marR="598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u="sng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Policy outputs</a:t>
                      </a:r>
                      <a:endParaRPr lang="en-C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Bipolar -- high-profile environmental initiatives matched with major countervailing moves in conventional directions. </a:t>
                      </a:r>
                      <a:endParaRPr lang="en-C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Policy driven by political management as opposed to reflection on conventional economic model.  </a:t>
                      </a:r>
                      <a:endParaRPr lang="en-C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u="sng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Examples</a:t>
                      </a:r>
                      <a:endParaRPr lang="en-C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Peterson (majority)</a:t>
                      </a:r>
                      <a:endParaRPr lang="en-C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McGuinty (</a:t>
                      </a:r>
                      <a:r>
                        <a:rPr lang="en-US" sz="1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Ist</a:t>
                      </a: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mandate)</a:t>
                      </a:r>
                      <a:endParaRPr lang="en-C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06" marR="598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200" u="sng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Policy outputs</a:t>
                      </a:r>
                      <a:endParaRPr lang="en-C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Reactive.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High profile but one-off initiatives.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Maintenance of core policy path.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C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2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200" u="sng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Examples</a:t>
                      </a:r>
                      <a:endParaRPr lang="en-C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Harris post-Walkerton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Eves </a:t>
                      </a:r>
                    </a:p>
                  </a:txBody>
                  <a:tcPr marL="59806" marR="598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200" u="sng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Policy Outputs </a:t>
                      </a:r>
                      <a:endParaRPr lang="en-C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Reactive.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High profile but symbolic one-off initiatives.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Responsiveness to some industry pressures for transitions.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Maintenance of core policy path.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200" u="sng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Examples</a:t>
                      </a:r>
                      <a:endParaRPr lang="en-C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None to date. Likely similar to neo-Liberal responses </a:t>
                      </a:r>
                    </a:p>
                  </a:txBody>
                  <a:tcPr marL="59806" marR="598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1193"/>
                  </a:ext>
                </a:extLst>
              </a:tr>
              <a:tr h="29899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Public Salience of Issue: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Low 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06" marR="598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Policy outputs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Follow-through on existing initiatives.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Few new initiatives.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Examples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Rae (Part II)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Wynne – Climate Change</a:t>
                      </a:r>
                    </a:p>
                  </a:txBody>
                  <a:tcPr marL="59806" marR="598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u="sng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Policy outputs</a:t>
                      </a:r>
                      <a:endParaRPr lang="en-C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Incremental responses to crises (physical or political).</a:t>
                      </a:r>
                      <a:endParaRPr lang="en-C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Mitigation of impacts of conventional economic development models.</a:t>
                      </a:r>
                      <a:endParaRPr lang="en-C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u="sng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Examples</a:t>
                      </a:r>
                      <a:endParaRPr lang="en-C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“dynasty”</a:t>
                      </a:r>
                      <a:endParaRPr lang="en-C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Davis (1975-84) </a:t>
                      </a:r>
                      <a:endParaRPr lang="en-C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McGuinty (2</a:t>
                      </a:r>
                      <a:r>
                        <a:rPr lang="en-US" sz="1200" baseline="30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nd</a:t>
                      </a: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/3</a:t>
                      </a:r>
                      <a:r>
                        <a:rPr lang="en-US" sz="1200" baseline="30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rd</a:t>
                      </a: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mandate) </a:t>
                      </a:r>
                      <a:endParaRPr lang="en-C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Wynne (except climate change)</a:t>
                      </a:r>
                      <a:endParaRPr lang="en-C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06" marR="598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u="sng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Policy outputs</a:t>
                      </a:r>
                      <a:endParaRPr lang="en-C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Retrenchment.</a:t>
                      </a:r>
                      <a:endParaRPr lang="en-C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Environment unimportant.</a:t>
                      </a:r>
                      <a:endParaRPr lang="en-C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Reinforcement of traditionally dominant policy relationships.</a:t>
                      </a:r>
                      <a:endParaRPr lang="en-C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u="sng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Examples</a:t>
                      </a:r>
                      <a:endParaRPr lang="en-C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Miller</a:t>
                      </a:r>
                      <a:endParaRPr lang="en-C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Harris ‘Common Sense Revolution’ period (1995-2000)</a:t>
                      </a:r>
                      <a:endParaRPr lang="en-C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06" marR="598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u="sng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Policy outputs</a:t>
                      </a:r>
                      <a:endParaRPr lang="en-C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Extreme Retrenchment.</a:t>
                      </a:r>
                      <a:endParaRPr lang="en-C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Environment unimportant.</a:t>
                      </a:r>
                      <a:endParaRPr lang="en-C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Near total reliance on established economic interests for policy input. </a:t>
                      </a:r>
                      <a:endParaRPr lang="en-C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u="sng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Examples</a:t>
                      </a:r>
                      <a:endParaRPr lang="en-C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Ford (1</a:t>
                      </a:r>
                      <a:r>
                        <a:rPr lang="en-US" sz="1200" baseline="30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</a:t>
                      </a: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mandate) </a:t>
                      </a:r>
                      <a:endParaRPr lang="en-C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06" marR="598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9205329"/>
                  </a:ext>
                </a:extLst>
              </a:tr>
              <a:tr h="1559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Discursive orientation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06" marR="598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Activist/progressive</a:t>
                      </a:r>
                    </a:p>
                  </a:txBody>
                  <a:tcPr marL="59806" marR="598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Managerial/facilitative</a:t>
                      </a:r>
                    </a:p>
                  </a:txBody>
                  <a:tcPr marL="59806" marR="598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Neo-liberal</a:t>
                      </a:r>
                    </a:p>
                  </a:txBody>
                  <a:tcPr marL="59806" marR="598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Market/Authoritarian Populist</a:t>
                      </a:r>
                    </a:p>
                  </a:txBody>
                  <a:tcPr marL="59806" marR="598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29318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69573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D1DD35-FCE5-1A49-7B87-E6D4FE8A4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Paths forward?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6341AE-F2DD-7A08-612A-819C94730E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2800" dirty="0"/>
              <a:t>Biophysical realities (Fires, floods, heat emergencies, extreme weather, cyanobacteria blooms)</a:t>
            </a:r>
          </a:p>
          <a:p>
            <a:endParaRPr lang="en-CA" sz="2800" dirty="0"/>
          </a:p>
          <a:p>
            <a:r>
              <a:rPr lang="en-CA" sz="2800" dirty="0"/>
              <a:t>Federal role</a:t>
            </a:r>
          </a:p>
          <a:p>
            <a:pPr lvl="1"/>
            <a:r>
              <a:rPr lang="en-CA" dirty="0"/>
              <a:t>Net -zero electricity</a:t>
            </a:r>
          </a:p>
          <a:p>
            <a:pPr lvl="1"/>
            <a:r>
              <a:rPr lang="en-CA" dirty="0"/>
              <a:t>OBPS </a:t>
            </a:r>
          </a:p>
          <a:p>
            <a:pPr lvl="1"/>
            <a:endParaRPr lang="en-CA" dirty="0"/>
          </a:p>
          <a:p>
            <a:r>
              <a:rPr lang="en-CA" sz="2800" dirty="0"/>
              <a:t>Economic necessity</a:t>
            </a:r>
          </a:p>
          <a:p>
            <a:pPr lvl="1"/>
            <a:r>
              <a:rPr lang="en-CA" dirty="0"/>
              <a:t>Steel</a:t>
            </a:r>
          </a:p>
          <a:p>
            <a:pPr lvl="1"/>
            <a:r>
              <a:rPr lang="en-CA" dirty="0"/>
              <a:t>EVs and batteries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7B6227-ECBE-F60D-041F-D5FEE19945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3953" y="2849562"/>
            <a:ext cx="5139485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097095"/>
      </p:ext>
    </p:extLst>
  </p:cSld>
  <p:clrMapOvr>
    <a:masterClrMapping/>
  </p:clrMapOvr>
</p:sld>
</file>

<file path=ppt/theme/theme1.xml><?xml version="1.0" encoding="utf-8"?>
<a:theme xmlns:a="http://schemas.openxmlformats.org/drawingml/2006/main" name="Slit">
  <a:themeElements>
    <a:clrScheme name="Slit 1">
      <a:dk1>
        <a:srgbClr val="8C0000"/>
      </a:dk1>
      <a:lt1>
        <a:srgbClr val="FFFFFF"/>
      </a:lt1>
      <a:dk2>
        <a:srgbClr val="720000"/>
      </a:dk2>
      <a:lt2>
        <a:srgbClr val="FFFFCC"/>
      </a:lt2>
      <a:accent1>
        <a:srgbClr val="FF3300"/>
      </a:accent1>
      <a:accent2>
        <a:srgbClr val="BE7960"/>
      </a:accent2>
      <a:accent3>
        <a:srgbClr val="BCAAAA"/>
      </a:accent3>
      <a:accent4>
        <a:srgbClr val="DADADA"/>
      </a:accent4>
      <a:accent5>
        <a:srgbClr val="FFADAA"/>
      </a:accent5>
      <a:accent6>
        <a:srgbClr val="AC6D56"/>
      </a:accent6>
      <a:hlink>
        <a:srgbClr val="FFCC66"/>
      </a:hlink>
      <a:folHlink>
        <a:srgbClr val="FF9900"/>
      </a:folHlink>
    </a:clrScheme>
    <a:fontScheme name="Slit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lit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t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lit">
  <a:themeElements>
    <a:clrScheme name="Slit 1">
      <a:dk1>
        <a:srgbClr val="8C0000"/>
      </a:dk1>
      <a:lt1>
        <a:srgbClr val="FFFFFF"/>
      </a:lt1>
      <a:dk2>
        <a:srgbClr val="720000"/>
      </a:dk2>
      <a:lt2>
        <a:srgbClr val="FFFFCC"/>
      </a:lt2>
      <a:accent1>
        <a:srgbClr val="FF3300"/>
      </a:accent1>
      <a:accent2>
        <a:srgbClr val="BE7960"/>
      </a:accent2>
      <a:accent3>
        <a:srgbClr val="BCAAAA"/>
      </a:accent3>
      <a:accent4>
        <a:srgbClr val="DADADA"/>
      </a:accent4>
      <a:accent5>
        <a:srgbClr val="FFADAA"/>
      </a:accent5>
      <a:accent6>
        <a:srgbClr val="AC6D56"/>
      </a:accent6>
      <a:hlink>
        <a:srgbClr val="FFCC66"/>
      </a:hlink>
      <a:folHlink>
        <a:srgbClr val="FF9900"/>
      </a:folHlink>
    </a:clrScheme>
    <a:fontScheme name="Slit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lit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t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369</Words>
  <Application>Microsoft Office PowerPoint</Application>
  <PresentationFormat>Widescreen</PresentationFormat>
  <Paragraphs>106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Calibri</vt:lpstr>
      <vt:lpstr>Tahoma</vt:lpstr>
      <vt:lpstr>Wingdings</vt:lpstr>
      <vt:lpstr>Slit</vt:lpstr>
      <vt:lpstr>Slit</vt:lpstr>
      <vt:lpstr>The Environment, Climate Change and Market Populist Politics</vt:lpstr>
      <vt:lpstr>Background </vt:lpstr>
      <vt:lpstr>The environment and the Ford governance model</vt:lpstr>
      <vt:lpstr>PowerPoint Presentation</vt:lpstr>
      <vt:lpstr>Paths forward?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Environment, Climate Change and Market Populist Politics</dc:title>
  <dc:creator>Mark S Winfield</dc:creator>
  <cp:lastModifiedBy>Mark S Winfield</cp:lastModifiedBy>
  <cp:revision>2</cp:revision>
  <dcterms:created xsi:type="dcterms:W3CDTF">2022-08-15T00:24:23Z</dcterms:created>
  <dcterms:modified xsi:type="dcterms:W3CDTF">2022-08-15T00:49:15Z</dcterms:modified>
</cp:coreProperties>
</file>