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6" r:id="rId1"/>
    <p:sldMasterId id="2147484308" r:id="rId2"/>
  </p:sldMasterIdLst>
  <p:notesMasterIdLst>
    <p:notesMasterId r:id="rId35"/>
  </p:notesMasterIdLst>
  <p:handoutMasterIdLst>
    <p:handoutMasterId r:id="rId36"/>
  </p:handoutMasterIdLst>
  <p:sldIdLst>
    <p:sldId id="256" r:id="rId3"/>
    <p:sldId id="782" r:id="rId4"/>
    <p:sldId id="802" r:id="rId5"/>
    <p:sldId id="805" r:id="rId6"/>
    <p:sldId id="804" r:id="rId7"/>
    <p:sldId id="801" r:id="rId8"/>
    <p:sldId id="576" r:id="rId9"/>
    <p:sldId id="581" r:id="rId10"/>
    <p:sldId id="582" r:id="rId11"/>
    <p:sldId id="779" r:id="rId12"/>
    <p:sldId id="583" r:id="rId13"/>
    <p:sldId id="783" r:id="rId14"/>
    <p:sldId id="379" r:id="rId15"/>
    <p:sldId id="368" r:id="rId16"/>
    <p:sldId id="476" r:id="rId17"/>
    <p:sldId id="623" r:id="rId18"/>
    <p:sldId id="657" r:id="rId19"/>
    <p:sldId id="832" r:id="rId20"/>
    <p:sldId id="822" r:id="rId21"/>
    <p:sldId id="695" r:id="rId22"/>
    <p:sldId id="789" r:id="rId23"/>
    <p:sldId id="790" r:id="rId24"/>
    <p:sldId id="791" r:id="rId25"/>
    <p:sldId id="842" r:id="rId26"/>
    <p:sldId id="792" r:id="rId27"/>
    <p:sldId id="841" r:id="rId28"/>
    <p:sldId id="778" r:id="rId29"/>
    <p:sldId id="875" r:id="rId30"/>
    <p:sldId id="843" r:id="rId31"/>
    <p:sldId id="872" r:id="rId32"/>
    <p:sldId id="845" r:id="rId33"/>
    <p:sldId id="874" r:id="rId34"/>
  </p:sldIdLst>
  <p:sldSz cx="9144000" cy="6858000" type="screen4x3"/>
  <p:notesSz cx="67611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E47F2F-7364-4333-BFD4-91FFFB98D4B4}">
          <p14:sldIdLst>
            <p14:sldId id="256"/>
            <p14:sldId id="782"/>
            <p14:sldId id="802"/>
            <p14:sldId id="805"/>
            <p14:sldId id="804"/>
            <p14:sldId id="801"/>
            <p14:sldId id="576"/>
            <p14:sldId id="581"/>
            <p14:sldId id="582"/>
            <p14:sldId id="779"/>
            <p14:sldId id="583"/>
            <p14:sldId id="783"/>
            <p14:sldId id="379"/>
            <p14:sldId id="368"/>
            <p14:sldId id="476"/>
            <p14:sldId id="623"/>
            <p14:sldId id="657"/>
            <p14:sldId id="832"/>
            <p14:sldId id="822"/>
            <p14:sldId id="695"/>
            <p14:sldId id="789"/>
            <p14:sldId id="790"/>
            <p14:sldId id="791"/>
            <p14:sldId id="842"/>
            <p14:sldId id="792"/>
            <p14:sldId id="841"/>
            <p14:sldId id="778"/>
          </p14:sldIdLst>
        </p14:section>
        <p14:section name="Untitled Section" id="{9DC8738C-4798-4EFE-B77A-4FEE5DB78B53}">
          <p14:sldIdLst>
            <p14:sldId id="875"/>
            <p14:sldId id="843"/>
            <p14:sldId id="872"/>
            <p14:sldId id="845"/>
            <p14:sldId id="8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ivier bahn" initials="ob [7]" lastIdx="1" clrIdx="6"/>
  <p:cmAuthor id="1" name="olivier bahn" initials="ob" lastIdx="1" clrIdx="0"/>
  <p:cmAuthor id="8" name="olivier bahn" initials="ob [8]" lastIdx="1" clrIdx="7"/>
  <p:cmAuthor id="2" name="olivier bahn" initials="ob [2]" lastIdx="1" clrIdx="1"/>
  <p:cmAuthor id="9" name="olivier bahn" initials="ob [9]" lastIdx="1" clrIdx="8"/>
  <p:cmAuthor id="3" name="olivier bahn" initials="ob [3]" lastIdx="1" clrIdx="2"/>
  <p:cmAuthor id="10" name="Pouliot Vincent" initials="PV" lastIdx="63" clrIdx="9"/>
  <p:cmAuthor id="4" name="olivier bahn" initials="ob [4]" lastIdx="1" clrIdx="3"/>
  <p:cmAuthor id="11" name="Rhéaume Dave" initials="RD" lastIdx="10" clrIdx="10"/>
  <p:cmAuthor id="5" name="olivier bahn" initials="ob [5]" lastIdx="1" clrIdx="4"/>
  <p:cmAuthor id="6" name="olivier bahn" initials="ob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DE8"/>
    <a:srgbClr val="179BB5"/>
    <a:srgbClr val="0000FF"/>
    <a:srgbClr val="A3A3FF"/>
    <a:srgbClr val="8F8FFF"/>
    <a:srgbClr val="285EA0"/>
    <a:srgbClr val="EBF7FF"/>
    <a:srgbClr val="F1F1F1"/>
    <a:srgbClr val="00ACA8"/>
    <a:srgbClr val="00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0" autoAdjust="0"/>
    <p:restoredTop sz="84119" autoAdjust="0"/>
  </p:normalViewPr>
  <p:slideViewPr>
    <p:cSldViewPr>
      <p:cViewPr varScale="1">
        <p:scale>
          <a:sx n="81" d="100"/>
          <a:sy n="81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C:\Users\Kathleen\Dropbox\_Projets%20en%20cours\_VdM_Dunsky\2_Resultats\6%20Version%20preliminaire%20VdM_20190823\_Resultats_NRG_VdM_1907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C:\Users\Kathleen\Dropbox\_Projets%20en%20cours\_VdM_Dunsky\2_Resultats\6%20Version%20preliminaire%20VdM_20190823\_Resultats_NRG_VdM_1907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CA" sz="132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b="1" noProof="0" dirty="0">
                <a:solidFill>
                  <a:schemeClr val="tx1"/>
                </a:solidFill>
              </a:rPr>
              <a:t>Draft results: LDV in the city</a:t>
            </a:r>
            <a:r>
              <a:rPr lang="en-CA" b="1" baseline="0" noProof="0" dirty="0">
                <a:solidFill>
                  <a:schemeClr val="tx1"/>
                </a:solidFill>
              </a:rPr>
              <a:t> of Montreal</a:t>
            </a:r>
            <a:endParaRPr lang="en-CA" b="1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192760989519683"/>
          <c:y val="7.497457588529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CA" sz="132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'11'!$A$18</c:f>
              <c:strCache>
                <c:ptCount val="1"/>
                <c:pt idx="0">
                  <c:v>ICE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'11'!$B$18:$N$18</c:f>
              <c:numCache>
                <c:formatCode>General</c:formatCode>
                <c:ptCount val="13"/>
                <c:pt idx="0" formatCode="_-* #,##0_-;\-* #,##0_-;_-* &quot;-&quot;??_-;_-@_-">
                  <c:v>566.08126898283899</c:v>
                </c:pt>
                <c:pt idx="2" formatCode="_-* #,##0_-;\-* #,##0_-;_-* &quot;-&quot;??_-;_-@_-">
                  <c:v>198.44579526201005</c:v>
                </c:pt>
                <c:pt idx="3" formatCode="_-* #,##0_-;\-* #,##0_-;_-* &quot;-&quot;??_-;_-@_-">
                  <c:v>96.696689960482004</c:v>
                </c:pt>
                <c:pt idx="4" formatCode="_-* #,##0_-;\-* #,##0_-;_-* &quot;-&quot;??_-;_-@_-">
                  <c:v>96.696689960482004</c:v>
                </c:pt>
                <c:pt idx="5" formatCode="_-* #,##0_-;\-* #,##0_-;_-* &quot;-&quot;??_-;_-@_-">
                  <c:v>94.004217292511001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370.33889061478999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E-C840-8027-8D003467E94A}"/>
            </c:ext>
          </c:extLst>
        </c:ser>
        <c:ser>
          <c:idx val="1"/>
          <c:order val="1"/>
          <c:tx>
            <c:strRef>
              <c:f>'11'!$A$19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'11'!$B$19:$N$19</c:f>
              <c:numCache>
                <c:formatCode>General</c:formatCode>
                <c:ptCount val="13"/>
                <c:pt idx="0" formatCode="_-* #,##0_-;\-* #,##0_-;_-* &quot;-&quot;??_-;_-@_-">
                  <c:v>80.647829166239006</c:v>
                </c:pt>
                <c:pt idx="2" formatCode="_-* #,##0_-;\-* #,##0_-;_-* &quot;-&quot;??_-;_-@_-">
                  <c:v>230.76556323903299</c:v>
                </c:pt>
                <c:pt idx="3" formatCode="_-* #,##0_-;\-* #,##0_-;_-* &quot;-&quot;??_-;_-@_-">
                  <c:v>254.94398648971199</c:v>
                </c:pt>
                <c:pt idx="4" formatCode="_-* #,##0_-;\-* #,##0_-;_-* &quot;-&quot;??_-;_-@_-">
                  <c:v>283.79421371351498</c:v>
                </c:pt>
                <c:pt idx="5" formatCode="_-* #,##0_-;\-* #,##0_-;_-* &quot;-&quot;??_-;_-@_-">
                  <c:v>330.82000552932897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137.04369199406199</c:v>
                </c:pt>
                <c:pt idx="9" formatCode="_-* #,##0_-;\-* #,##0_-;_-* &quot;-&quot;??_-;_-@_-">
                  <c:v>503.52206769448901</c:v>
                </c:pt>
                <c:pt idx="10" formatCode="_-* #,##0_-;\-* #,##0_-;_-* &quot;-&quot;??_-;_-@_-">
                  <c:v>413.60818802620201</c:v>
                </c:pt>
                <c:pt idx="11" formatCode="_-* #,##0_-;\-* #,##0_-;_-* &quot;-&quot;??_-;_-@_-">
                  <c:v>187.27066438763302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E-C840-8027-8D003467E94A}"/>
            </c:ext>
          </c:extLst>
        </c:ser>
        <c:ser>
          <c:idx val="2"/>
          <c:order val="2"/>
          <c:tx>
            <c:strRef>
              <c:f>'11'!$A$20</c:f>
              <c:strCache>
                <c:ptCount val="1"/>
                <c:pt idx="0">
                  <c:v>Plug-in hybrid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'11'!$B$20:$N$20</c:f>
              <c:numCache>
                <c:formatCode>General</c:formatCode>
                <c:ptCount val="13"/>
                <c:pt idx="0" formatCode="_-* #,##0_-;\-* #,##0_-;_-* &quot;-&quot;??_-;_-@_-">
                  <c:v>0.24885897665199999</c:v>
                </c:pt>
                <c:pt idx="2" formatCode="_-* #,##0_-;\-* #,##0_-;_-* &quot;-&quot;??_-;_-@_-">
                  <c:v>28.540861174090001</c:v>
                </c:pt>
                <c:pt idx="3" formatCode="_-* #,##0_-;\-* #,##0_-;_-* &quot;-&quot;??_-;_-@_-">
                  <c:v>28.540861174090001</c:v>
                </c:pt>
                <c:pt idx="4" formatCode="_-* #,##0_-;\-* #,##0_-;_-* &quot;-&quot;??_-;_-@_-">
                  <c:v>28.540861174090001</c:v>
                </c:pt>
                <c:pt idx="5" formatCode="_-* #,##0_-;\-* #,##0_-;_-* &quot;-&quot;??_-;_-@_-">
                  <c:v>28.540861174090001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E-C840-8027-8D003467E94A}"/>
            </c:ext>
          </c:extLst>
        </c:ser>
        <c:ser>
          <c:idx val="3"/>
          <c:order val="3"/>
          <c:tx>
            <c:strRef>
              <c:f>'11'!$A$21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'11'!$B$21:$N$21</c:f>
              <c:numCache>
                <c:formatCode>General</c:formatCode>
                <c:ptCount val="13"/>
                <c:pt idx="0" formatCode="_-* #,##0_-;\-* #,##0_-;_-* &quot;-&quot;??_-;_-@_-">
                  <c:v>0.24885897665199999</c:v>
                </c:pt>
                <c:pt idx="2" formatCode="_-* #,##0_-;\-* #,##0_-;_-* &quot;-&quot;??_-;_-@_-">
                  <c:v>179.68159112518799</c:v>
                </c:pt>
                <c:pt idx="3" formatCode="_-* #,##0_-;\-* #,##0_-;_-* &quot;-&quot;??_-;_-@_-">
                  <c:v>179.68159112518799</c:v>
                </c:pt>
                <c:pt idx="4" formatCode="_-* #,##0_-;\-* #,##0_-;_-* &quot;-&quot;??_-;_-@_-">
                  <c:v>179.68159112518799</c:v>
                </c:pt>
                <c:pt idx="5" formatCode="_-* #,##0_-;\-* #,##0_-;_-* &quot;-&quot;??_-;_-@_-">
                  <c:v>179.68159112518799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255.42828274404999</c:v>
                </c:pt>
                <c:pt idx="9" formatCode="_-* #,##0_-;\-* #,##0_-;_-* &quot;-&quot;??_-;_-@_-">
                  <c:v>309.258965237685</c:v>
                </c:pt>
                <c:pt idx="10" formatCode="_-* #,##0_-;\-* #,##0_-;_-* &quot;-&quot;??_-;_-@_-">
                  <c:v>399.17284490597206</c:v>
                </c:pt>
                <c:pt idx="11" formatCode="_-* #,##0_-;\-* #,##0_-;_-* &quot;-&quot;??_-;_-@_-">
                  <c:v>625.51036854454105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BE-C840-8027-8D003467E94A}"/>
            </c:ext>
          </c:extLst>
        </c:ser>
        <c:ser>
          <c:idx val="4"/>
          <c:order val="4"/>
          <c:tx>
            <c:strRef>
              <c:f>'11'!$A$22</c:f>
              <c:strCache>
                <c:ptCount val="1"/>
                <c:pt idx="0">
                  <c:v>Flex Fuel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'11'!$B$22:$N$22</c:f>
              <c:numCache>
                <c:formatCode>General</c:formatCode>
                <c:ptCount val="13"/>
                <c:pt idx="0" formatCode="_-* #,##0_-;\-* #,##0_-;_-* &quot;-&quot;??_-;_-@_-">
                  <c:v>0</c:v>
                </c:pt>
                <c:pt idx="2" formatCode="_-* #,##0_-;\-* #,##0_-;_-* &quot;-&quot;??_-;_-@_-">
                  <c:v>54.860826111331001</c:v>
                </c:pt>
                <c:pt idx="3" formatCode="_-* #,##0_-;\-* #,##0_-;_-* &quot;-&quot;??_-;_-@_-">
                  <c:v>132.43150816217999</c:v>
                </c:pt>
                <c:pt idx="4" formatCode="_-* #,##0_-;\-* #,##0_-;_-* &quot;-&quot;??_-;_-@_-">
                  <c:v>103.58128093837701</c:v>
                </c:pt>
                <c:pt idx="5" formatCode="_-* #,##0_-;\-* #,##0_-;_-* &quot;-&quot;??_-;_-@_-">
                  <c:v>59.247961790533999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BE-C840-8027-8D003467E94A}"/>
            </c:ext>
          </c:extLst>
        </c:ser>
        <c:ser>
          <c:idx val="5"/>
          <c:order val="5"/>
          <c:tx>
            <c:strRef>
              <c:f>'11'!$A$23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'11'!$B$23:$N$23</c:f>
              <c:numCache>
                <c:formatCode>General</c:formatCode>
                <c:ptCount val="13"/>
                <c:pt idx="0" formatCode="_-* #,##0_-;\-* #,##0_-;_-* &quot;-&quot;??_-;_-@_-">
                  <c:v>0.28238394804600003</c:v>
                </c:pt>
                <c:pt idx="2" formatCode="_-* #,##0_-;\-* #,##0_-;_-* &quot;-&quot;??_-;_-@_-">
                  <c:v>26.045348659524002</c:v>
                </c:pt>
                <c:pt idx="3" formatCode="_-* #,##0_-;\-* #,##0_-;_-* &quot;-&quot;??_-;_-@_-">
                  <c:v>26.045348659524002</c:v>
                </c:pt>
                <c:pt idx="4" formatCode="_-* #,##0_-;\-* #,##0_-;_-* &quot;-&quot;??_-;_-@_-">
                  <c:v>26.045348659524002</c:v>
                </c:pt>
                <c:pt idx="5" formatCode="_-* #,##0_-;\-* #,##0_-;_-* &quot;-&quot;??_-;_-@_-">
                  <c:v>26.045348659524002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49.970167579270999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BE-C840-8027-8D003467E94A}"/>
            </c:ext>
          </c:extLst>
        </c:ser>
        <c:ser>
          <c:idx val="6"/>
          <c:order val="6"/>
          <c:tx>
            <c:strRef>
              <c:f>'11'!$A$24</c:f>
              <c:strCache>
                <c:ptCount val="1"/>
                <c:pt idx="0">
                  <c:v>Propane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'11'!$B$4:$N$5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'11'!$B$24:$N$24</c:f>
              <c:numCache>
                <c:formatCode>General</c:formatCode>
                <c:ptCount val="13"/>
                <c:pt idx="0" formatCode="_-* #,##0_-;\-* #,##0_-;_-* &quot;-&quot;??_-;_-@_-">
                  <c:v>0</c:v>
                </c:pt>
                <c:pt idx="2" formatCode="_-* #,##0_-;\-* #,##0_-;_-* &quot;-&quot;??_-;_-@_-">
                  <c:v>0</c:v>
                </c:pt>
                <c:pt idx="3" formatCode="_-* #,##0_-;\-* #,##0_-;_-* &quot;-&quot;??_-;_-@_-">
                  <c:v>0</c:v>
                </c:pt>
                <c:pt idx="4" formatCode="_-* #,##0_-;\-* #,##0_-;_-* &quot;-&quot;??_-;_-@_-">
                  <c:v>0</c:v>
                </c:pt>
                <c:pt idx="5" formatCode="_-* #,##0_-;\-* #,##0_-;_-* &quot;-&quot;??_-;_-@_-">
                  <c:v>0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BE-C840-8027-8D003467E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220096"/>
        <c:axId val="367220488"/>
      </c:barChart>
      <c:catAx>
        <c:axId val="367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7220488"/>
        <c:crosses val="autoZero"/>
        <c:auto val="1"/>
        <c:lblAlgn val="ctr"/>
        <c:lblOffset val="100"/>
        <c:noMultiLvlLbl val="0"/>
      </c:catAx>
      <c:valAx>
        <c:axId val="36722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Thousands of vehicles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722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CA" sz="132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b="1" noProof="0" dirty="0">
                <a:solidFill>
                  <a:schemeClr val="tx1"/>
                </a:solidFill>
              </a:rPr>
              <a:t>Draft results: Heating systems</a:t>
            </a:r>
            <a:r>
              <a:rPr lang="en-CA" b="1" baseline="0" noProof="0" dirty="0">
                <a:solidFill>
                  <a:schemeClr val="tx1"/>
                </a:solidFill>
              </a:rPr>
              <a:t> in commercial buildings of the City of Montreal</a:t>
            </a:r>
            <a:endParaRPr lang="en-CA" b="1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8818159869911322E-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CA" sz="132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'13'!$A$6</c:f>
              <c:strCache>
                <c:ptCount val="1"/>
                <c:pt idx="0">
                  <c:v>Electric systems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'13'!$B$6:$N$6</c:f>
              <c:numCache>
                <c:formatCode>General</c:formatCode>
                <c:ptCount val="13"/>
                <c:pt idx="0" formatCode="_-* #,##0_-;\-* #,##0_-;_-* &quot;-&quot;??_-;_-@_-">
                  <c:v>0.73461186771599996</c:v>
                </c:pt>
                <c:pt idx="2" formatCode="_-* #,##0_-;\-* #,##0_-;_-* &quot;-&quot;??_-;_-@_-">
                  <c:v>0</c:v>
                </c:pt>
                <c:pt idx="3" formatCode="_-* #,##0_-;\-* #,##0_-;_-* &quot;-&quot;??_-;_-@_-">
                  <c:v>0</c:v>
                </c:pt>
                <c:pt idx="4" formatCode="_-* #,##0_-;\-* #,##0_-;_-* &quot;-&quot;??_-;_-@_-">
                  <c:v>0</c:v>
                </c:pt>
                <c:pt idx="5" formatCode="_-* #,##0_-;\-* #,##0_-;_-* &quot;-&quot;??_-;_-@_-">
                  <c:v>0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7.6936629374440004</c:v>
                </c:pt>
                <c:pt idx="11" formatCode="_-* #,##0_-;\-* #,##0_-;_-* &quot;-&quot;??_-;_-@_-">
                  <c:v>9.4485369338920009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5-1743-AED2-2592E34A050C}"/>
            </c:ext>
          </c:extLst>
        </c:ser>
        <c:ser>
          <c:idx val="1"/>
          <c:order val="1"/>
          <c:tx>
            <c:strRef>
              <c:f>'13'!$A$7</c:f>
              <c:strCache>
                <c:ptCount val="1"/>
                <c:pt idx="0">
                  <c:v>Heatpumps - Electricity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'13'!$B$7:$N$7</c:f>
              <c:numCache>
                <c:formatCode>General</c:formatCode>
                <c:ptCount val="13"/>
                <c:pt idx="0" formatCode="_-* #,##0_-;\-* #,##0_-;_-* &quot;-&quot;??_-;_-@_-">
                  <c:v>1.40411980621</c:v>
                </c:pt>
                <c:pt idx="2" formatCode="_-* #,##0_-;\-* #,##0_-;_-* &quot;-&quot;??_-;_-@_-">
                  <c:v>5.7206732853310003</c:v>
                </c:pt>
                <c:pt idx="3" formatCode="_-* #,##0_-;\-* #,##0_-;_-* &quot;-&quot;??_-;_-@_-">
                  <c:v>6.3023682358900004</c:v>
                </c:pt>
                <c:pt idx="4" formatCode="_-* #,##0_-;\-* #,##0_-;_-* &quot;-&quot;??_-;_-@_-">
                  <c:v>10.058818866015001</c:v>
                </c:pt>
                <c:pt idx="5" formatCode="_-* #,##0_-;\-* #,##0_-;_-* &quot;-&quot;??_-;_-@_-">
                  <c:v>10.058818866015001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6.6583580711229997</c:v>
                </c:pt>
                <c:pt idx="9" formatCode="_-* #,##0_-;\-* #,##0_-;_-* &quot;-&quot;??_-;_-@_-">
                  <c:v>14.382630901819001</c:v>
                </c:pt>
                <c:pt idx="10" formatCode="_-* #,##0_-;\-* #,##0_-;_-* &quot;-&quot;??_-;_-@_-">
                  <c:v>14.195833646000001</c:v>
                </c:pt>
                <c:pt idx="11" formatCode="_-* #,##0_-;\-* #,##0_-;_-* &quot;-&quot;??_-;_-@_-">
                  <c:v>14.195833646000001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5-1743-AED2-2592E34A050C}"/>
            </c:ext>
          </c:extLst>
        </c:ser>
        <c:ser>
          <c:idx val="2"/>
          <c:order val="2"/>
          <c:tx>
            <c:strRef>
              <c:f>'13'!$A$8</c:f>
              <c:strCache>
                <c:ptCount val="1"/>
                <c:pt idx="0">
                  <c:v>Heatpumps - Natural gas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'13'!$B$8:$N$8</c:f>
              <c:numCache>
                <c:formatCode>General</c:formatCode>
                <c:ptCount val="13"/>
                <c:pt idx="0" formatCode="_-* #,##0_-;\-* #,##0_-;_-* &quot;-&quot;??_-;_-@_-">
                  <c:v>0.13689488701899999</c:v>
                </c:pt>
                <c:pt idx="2" formatCode="_-* #,##0_-;\-* #,##0_-;_-* &quot;-&quot;??_-;_-@_-">
                  <c:v>0.38424940624800002</c:v>
                </c:pt>
                <c:pt idx="3" formatCode="_-* #,##0_-;\-* #,##0_-;_-* &quot;-&quot;??_-;_-@_-">
                  <c:v>0.38809190031099999</c:v>
                </c:pt>
                <c:pt idx="4" formatCode="_-* #,##0_-;\-* #,##0_-;_-* &quot;-&quot;??_-;_-@_-">
                  <c:v>0.38809190031099999</c:v>
                </c:pt>
                <c:pt idx="5" formatCode="_-* #,##0_-;\-* #,##0_-;_-* &quot;-&quot;??_-;_-@_-">
                  <c:v>3.4607019662849998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0.44516873173600002</c:v>
                </c:pt>
                <c:pt idx="9" formatCode="_-* #,##0_-;\-* #,##0_-;_-* &quot;-&quot;??_-;_-@_-">
                  <c:v>7.7228280661520001</c:v>
                </c:pt>
                <c:pt idx="10" formatCode="_-* #,##0_-;\-* #,##0_-;_-* &quot;-&quot;??_-;_-@_-">
                  <c:v>2.313430149932</c:v>
                </c:pt>
                <c:pt idx="11" formatCode="_-* #,##0_-;\-* #,##0_-;_-* &quot;-&quot;??_-;_-@_-">
                  <c:v>0.55855615348400001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5-1743-AED2-2592E34A050C}"/>
            </c:ext>
          </c:extLst>
        </c:ser>
        <c:ser>
          <c:idx val="3"/>
          <c:order val="3"/>
          <c:tx>
            <c:strRef>
              <c:f>'13'!$A$9</c:f>
              <c:strCache>
                <c:ptCount val="1"/>
                <c:pt idx="0">
                  <c:v>Central heat systems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'13'!$B$9:$N$9</c:f>
              <c:numCache>
                <c:formatCode>General</c:formatCode>
                <c:ptCount val="13"/>
                <c:pt idx="0" formatCode="_-* #,##0_-;\-* #,##0_-;_-* &quot;-&quot;??_-;_-@_-">
                  <c:v>1.0237622404E-2</c:v>
                </c:pt>
                <c:pt idx="2" formatCode="_-* #,##0_-;\-* #,##0_-;_-* &quot;-&quot;??_-;_-@_-">
                  <c:v>6.7653003720000004E-3</c:v>
                </c:pt>
                <c:pt idx="3" formatCode="_-* #,##0_-;\-* #,##0_-;_-* &quot;-&quot;??_-;_-@_-">
                  <c:v>6.562341361E-3</c:v>
                </c:pt>
                <c:pt idx="4" formatCode="_-* #,##0_-;\-* #,##0_-;_-* &quot;-&quot;??_-;_-@_-">
                  <c:v>6.4946883570000001E-3</c:v>
                </c:pt>
                <c:pt idx="5" formatCode="_-* #,##0_-;\-* #,##0_-;_-* &quot;-&quot;??_-;_-@_-">
                  <c:v>6.4946883570000001E-3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3.3993277599999997E-4</c:v>
                </c:pt>
                <c:pt idx="9" formatCode="_-* #,##0_-;\-* #,##0_-;_-* &quot;-&quot;??_-;_-@_-">
                  <c:v>3.2633546500000001E-4</c:v>
                </c:pt>
                <c:pt idx="10" formatCode="_-* #,##0_-;\-* #,##0_-;_-* &quot;-&quot;??_-;_-@_-">
                  <c:v>3.2293613700000001E-4</c:v>
                </c:pt>
                <c:pt idx="11" formatCode="_-* #,##0_-;\-* #,##0_-;_-* &quot;-&quot;??_-;_-@_-">
                  <c:v>3.2293613700000001E-4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5-1743-AED2-2592E34A050C}"/>
            </c:ext>
          </c:extLst>
        </c:ser>
        <c:ser>
          <c:idx val="4"/>
          <c:order val="4"/>
          <c:tx>
            <c:strRef>
              <c:f>'13'!$A$10</c:f>
              <c:strCache>
                <c:ptCount val="1"/>
                <c:pt idx="0">
                  <c:v>Heating oil systems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'13'!$B$10:$N$10</c:f>
              <c:numCache>
                <c:formatCode>General</c:formatCode>
                <c:ptCount val="13"/>
                <c:pt idx="0" formatCode="_-* #,##0_-;\-* #,##0_-;_-* &quot;-&quot;??_-;_-@_-">
                  <c:v>1.648344490046</c:v>
                </c:pt>
                <c:pt idx="2" formatCode="_-* #,##0_-;\-* #,##0_-;_-* &quot;-&quot;??_-;_-@_-">
                  <c:v>0</c:v>
                </c:pt>
                <c:pt idx="3" formatCode="_-* #,##0_-;\-* #,##0_-;_-* &quot;-&quot;??_-;_-@_-">
                  <c:v>0</c:v>
                </c:pt>
                <c:pt idx="4" formatCode="_-* #,##0_-;\-* #,##0_-;_-* &quot;-&quot;??_-;_-@_-">
                  <c:v>0</c:v>
                </c:pt>
                <c:pt idx="5" formatCode="_-* #,##0_-;\-* #,##0_-;_-* &quot;-&quot;??_-;_-@_-">
                  <c:v>0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5-1743-AED2-2592E34A050C}"/>
            </c:ext>
          </c:extLst>
        </c:ser>
        <c:ser>
          <c:idx val="5"/>
          <c:order val="5"/>
          <c:tx>
            <c:strRef>
              <c:f>'13'!$A$11</c:f>
              <c:strCache>
                <c:ptCount val="1"/>
                <c:pt idx="0">
                  <c:v>Natural gas systems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'13'!$B$11:$N$11</c:f>
              <c:numCache>
                <c:formatCode>General</c:formatCode>
                <c:ptCount val="13"/>
                <c:pt idx="0" formatCode="_-* #,##0_-;\-* #,##0_-;_-* &quot;-&quot;??_-;_-@_-">
                  <c:v>17.570281047866999</c:v>
                </c:pt>
                <c:pt idx="2" formatCode="_-* #,##0_-;\-* #,##0_-;_-* &quot;-&quot;??_-;_-@_-">
                  <c:v>16.182868231404001</c:v>
                </c:pt>
                <c:pt idx="3" formatCode="_-* #,##0_-;\-* #,##0_-;_-* &quot;-&quot;??_-;_-@_-">
                  <c:v>14.850599134644</c:v>
                </c:pt>
                <c:pt idx="4" formatCode="_-* #,##0_-;\-* #,##0_-;_-* &quot;-&quot;??_-;_-@_-">
                  <c:v>10.845237953807001</c:v>
                </c:pt>
                <c:pt idx="5" formatCode="_-* #,##0_-;\-* #,##0_-;_-* &quot;-&quot;??_-;_-@_-">
                  <c:v>7.7726278878319999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18.560075319471999</c:v>
                </c:pt>
                <c:pt idx="9" formatCode="_-* #,##0_-;\-* #,##0_-;_-* &quot;-&quot;??_-;_-@_-">
                  <c:v>2.3896028431969998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A5-1743-AED2-2592E34A050C}"/>
            </c:ext>
          </c:extLst>
        </c:ser>
        <c:ser>
          <c:idx val="6"/>
          <c:order val="6"/>
          <c:tx>
            <c:strRef>
              <c:f>'13'!$A$12</c:f>
              <c:strCache>
                <c:ptCount val="1"/>
                <c:pt idx="0">
                  <c:v>LPG systems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'13'!$B$12:$N$12</c:f>
              <c:numCache>
                <c:formatCode>General</c:formatCode>
                <c:ptCount val="13"/>
                <c:pt idx="0" formatCode="_-* #,##0_-;\-* #,##0_-;_-* &quot;-&quot;??_-;_-@_-">
                  <c:v>0.52396530947599995</c:v>
                </c:pt>
                <c:pt idx="2" formatCode="_-* #,##0_-;\-* #,##0_-;_-* &quot;-&quot;??_-;_-@_-">
                  <c:v>0.34625058078499998</c:v>
                </c:pt>
                <c:pt idx="3" formatCode="_-* #,##0_-;\-* #,##0_-;_-* &quot;-&quot;??_-;_-@_-">
                  <c:v>0.335863063362</c:v>
                </c:pt>
                <c:pt idx="4" formatCode="_-* #,##0_-;\-* #,##0_-;_-* &quot;-&quot;??_-;_-@_-">
                  <c:v>0.332400557554</c:v>
                </c:pt>
                <c:pt idx="5" formatCode="_-* #,##0_-;\-* #,##0_-;_-* &quot;-&quot;??_-;_-@_-">
                  <c:v>0.332400557554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1.7397885461E-2</c:v>
                </c:pt>
                <c:pt idx="9" formatCode="_-* #,##0_-;\-* #,##0_-;_-* &quot;-&quot;??_-;_-@_-">
                  <c:v>1.6701970042999999E-2</c:v>
                </c:pt>
                <c:pt idx="10" formatCode="_-* #,##0_-;\-* #,##0_-;_-* &quot;-&quot;??_-;_-@_-">
                  <c:v>1.6527991188E-2</c:v>
                </c:pt>
                <c:pt idx="11" formatCode="_-* #,##0_-;\-* #,##0_-;_-* &quot;-&quot;??_-;_-@_-">
                  <c:v>1.6527991188E-2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A5-1743-AED2-2592E34A050C}"/>
            </c:ext>
          </c:extLst>
        </c:ser>
        <c:ser>
          <c:idx val="7"/>
          <c:order val="7"/>
          <c:tx>
            <c:strRef>
              <c:f>'13'!$A$13</c:f>
              <c:strCache>
                <c:ptCount val="1"/>
                <c:pt idx="0">
                  <c:v>Geothermal systems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'13'!$B$13:$N$13</c:f>
              <c:numCache>
                <c:formatCode>General</c:formatCode>
                <c:ptCount val="13"/>
                <c:pt idx="0" formatCode="_-* #,##0_-;\-* #,##0_-;_-* &quot;-&quot;??_-;_-@_-">
                  <c:v>2.225321248E-3</c:v>
                </c:pt>
                <c:pt idx="2" formatCode="_-* #,##0_-;\-* #,##0_-;_-* &quot;-&quot;??_-;_-@_-">
                  <c:v>1.2267364325E-2</c:v>
                </c:pt>
                <c:pt idx="3" formatCode="_-* #,##0_-;\-* #,##0_-;_-* &quot;-&quot;??_-;_-@_-">
                  <c:v>1.1899343396E-2</c:v>
                </c:pt>
                <c:pt idx="4" formatCode="_-* #,##0_-;\-* #,##0_-;_-* &quot;-&quot;??_-;_-@_-">
                  <c:v>1.1776669752E-2</c:v>
                </c:pt>
                <c:pt idx="5" formatCode="_-* #,##0_-;\-* #,##0_-;_-* &quot;-&quot;??_-;_-@_-">
                  <c:v>1.1776669752E-2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2.9260506103E-2</c:v>
                </c:pt>
                <c:pt idx="9" formatCode="_-* #,##0_-;\-* #,##0_-;_-* &quot;-&quot;??_-;_-@_-">
                  <c:v>2.8090085859E-2</c:v>
                </c:pt>
                <c:pt idx="10" formatCode="_-* #,##0_-;\-* #,##0_-;_-* &quot;-&quot;??_-;_-@_-">
                  <c:v>2.7797480797999999E-2</c:v>
                </c:pt>
                <c:pt idx="11" formatCode="_-* #,##0_-;\-* #,##0_-;_-* &quot;-&quot;??_-;_-@_-">
                  <c:v>2.7797480797999999E-2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A5-1743-AED2-2592E34A050C}"/>
            </c:ext>
          </c:extLst>
        </c:ser>
        <c:ser>
          <c:idx val="8"/>
          <c:order val="8"/>
          <c:tx>
            <c:strRef>
              <c:f>'13'!$A$14</c:f>
              <c:strCache>
                <c:ptCount val="1"/>
                <c:pt idx="0">
                  <c:v>Solar systems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'13'!$B$4:$N$5</c:f>
              <c:multiLvlStrCache>
                <c:ptCount val="13"/>
                <c:lvl>
                  <c:pt idx="2">
                    <c:v>REF</c:v>
                  </c:pt>
                  <c:pt idx="3">
                    <c:v>GES1</c:v>
                  </c:pt>
                  <c:pt idx="4">
                    <c:v>GES2</c:v>
                  </c:pt>
                  <c:pt idx="5">
                    <c:v>GES3</c:v>
                  </c:pt>
                  <c:pt idx="6">
                    <c:v>GES4</c:v>
                  </c:pt>
                  <c:pt idx="8">
                    <c:v>REF</c:v>
                  </c:pt>
                  <c:pt idx="9">
                    <c:v>GES1</c:v>
                  </c:pt>
                  <c:pt idx="10">
                    <c:v>GES2</c:v>
                  </c:pt>
                  <c:pt idx="11">
                    <c:v>GES3</c:v>
                  </c:pt>
                  <c:pt idx="12">
                    <c:v>GES4</c:v>
                  </c:pt>
                </c:lvl>
                <c:lvl>
                  <c:pt idx="0">
                    <c:v>2015</c:v>
                  </c:pt>
                  <c:pt idx="1">
                    <c:v> </c:v>
                  </c:pt>
                  <c:pt idx="2">
                    <c:v>2030</c:v>
                  </c:pt>
                  <c:pt idx="7">
                    <c:v> </c:v>
                  </c:pt>
                  <c:pt idx="8">
                    <c:v>2050</c:v>
                  </c:pt>
                </c:lvl>
              </c:multiLvlStrCache>
            </c:multiLvlStrRef>
          </c:cat>
          <c:val>
            <c:numRef>
              <c:f>'13'!$B$14:$N$14</c:f>
              <c:numCache>
                <c:formatCode>General</c:formatCode>
                <c:ptCount val="13"/>
                <c:pt idx="0" formatCode="_-* #,##0_-;\-* #,##0_-;_-* &quot;-&quot;??_-;_-@_-">
                  <c:v>0</c:v>
                </c:pt>
                <c:pt idx="2" formatCode="_-* #,##0_-;\-* #,##0_-;_-* &quot;-&quot;??_-;_-@_-">
                  <c:v>0</c:v>
                </c:pt>
                <c:pt idx="3" formatCode="_-* #,##0_-;\-* #,##0_-;_-* &quot;-&quot;??_-;_-@_-">
                  <c:v>0</c:v>
                </c:pt>
                <c:pt idx="4" formatCode="_-* #,##0_-;\-* #,##0_-;_-* &quot;-&quot;??_-;_-@_-">
                  <c:v>0</c:v>
                </c:pt>
                <c:pt idx="5" formatCode="_-* #,##0_-;\-* #,##0_-;_-* &quot;-&quot;??_-;_-@_-">
                  <c:v>0</c:v>
                </c:pt>
                <c:pt idx="6" formatCode="_-* #,##0_-;\-* #,##0_-;_-* &quot;-&quot;??_-;_-@_-">
                  <c:v>0</c:v>
                </c:pt>
                <c:pt idx="8" formatCode="_-* #,##0_-;\-* #,##0_-;_-* &quot;-&quot;??_-;_-@_-">
                  <c:v>0</c:v>
                </c:pt>
                <c:pt idx="9" formatCode="_-* #,##0_-;\-* #,##0_-;_-* &quot;-&quot;??_-;_-@_-">
                  <c:v>0</c:v>
                </c:pt>
                <c:pt idx="10" formatCode="_-* #,##0_-;\-* #,##0_-;_-* &quot;-&quot;??_-;_-@_-">
                  <c:v>0</c:v>
                </c:pt>
                <c:pt idx="11" formatCode="_-* #,##0_-;\-* #,##0_-;_-* &quot;-&quot;??_-;_-@_-">
                  <c:v>0</c:v>
                </c:pt>
                <c:pt idx="12" formatCode="_-* #,##0_-;\-* #,##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A5-1743-AED2-2592E34A0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529560"/>
        <c:axId val="451529952"/>
      </c:barChart>
      <c:catAx>
        <c:axId val="45152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1529952"/>
        <c:crosses val="autoZero"/>
        <c:auto val="1"/>
        <c:lblAlgn val="ctr"/>
        <c:lblOffset val="100"/>
        <c:noMultiLvlLbl val="0"/>
      </c:catAx>
      <c:valAx>
        <c:axId val="45152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PJ of output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152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24FB-8EBD-420F-AF7C-E64B6428DB3D}" type="datetimeFigureOut">
              <a:rPr lang="en-CA" smtClean="0"/>
              <a:t>2019-11-06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10198-0A60-4BA7-98EA-B768DCB94DA7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072CDE-FA16-4F1A-AC91-A945F6999ED2}" type="datetimeFigureOut">
              <a:rPr lang="fr-CA" smtClean="0"/>
              <a:t>19-11-06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C7BCB9-CCF6-4AAB-978C-53AC188633F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249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716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10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2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54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12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33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385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090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16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59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17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10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2518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19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3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CB9-CCF6-4AAB-978C-53AC188633F9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295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20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87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4991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8179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10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778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3061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363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CB9-CCF6-4AAB-978C-53AC188633F9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0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CB9-CCF6-4AAB-978C-53AC188633F9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14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29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9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3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9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643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0640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529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4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5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5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>
                <a:solidFill>
                  <a:prstClr val="black"/>
                </a:solidFill>
              </a:rPr>
              <a:pPr/>
              <a:t>6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206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26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7BCB9-CCF6-4AAB-978C-53AC188633F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8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D27B-24E0-4A50-B133-841DC07CA938}" type="datetime1">
              <a:rPr lang="fr-CA" smtClean="0"/>
              <a:t>19-11-06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B430-3B87-4398-8DF2-4542CB751302}" type="datetime1">
              <a:rPr lang="fr-CA" smtClean="0"/>
              <a:t>19-11-06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793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D1F6-C1B0-452A-8D1A-51792E86BA7D}" type="datetime1">
              <a:rPr lang="fr-CA" smtClean="0"/>
              <a:t>19-11-06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369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64FF-CCC3-A141-A7B6-EA16724545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C30-CEF9-084B-95FE-2408380B75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6D4-E919-F045-AEF4-380B0EFE3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0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0617-1597-1345-BBE1-F223C262D8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135-E5B2-6245-87D4-2AF450C44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383C-02C8-4548-81DA-346FB757D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09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EE58-D41D-4D41-92AD-757B94593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CAF0-9C1A-FD4B-B221-C820680ED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46FF-EA0B-41C2-BF71-D01E4E540513}" type="datetime1">
              <a:rPr lang="fr-CA" smtClean="0"/>
              <a:t>19-11-06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5555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E57-D3DE-B44B-B833-2344892882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FCFF-B6DE-7241-8897-7D33C3656B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5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617F-95D2-604C-AFA0-4227F2098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744713"/>
      </p:ext>
    </p:extLst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5340-1EBA-40C1-8BC7-C89F663FC26A}" type="datetime1">
              <a:rPr lang="fr-CA" smtClean="0"/>
              <a:t>19-11-06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16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AF1-F4F1-436C-A7FB-97D18F3479B3}" type="datetime1">
              <a:rPr lang="fr-CA" smtClean="0"/>
              <a:t>19-11-06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8C20-0B71-4ECF-8EC7-41B0E5B3233D}" type="datetime1">
              <a:rPr lang="fr-CA" smtClean="0"/>
              <a:t>19-11-06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14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B13D-58A6-4546-AC5B-4FD998570D9F}" type="datetime1">
              <a:rPr lang="fr-CA" smtClean="0"/>
              <a:t>19-11-06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82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0F81-D793-4D0F-BFEF-8E7077E45393}" type="datetime1">
              <a:rPr lang="fr-CA" smtClean="0"/>
              <a:t>19-11-06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8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5A20-846A-413E-BB16-86DDBFE6EEDC}" type="datetime1">
              <a:rPr lang="fr-CA" smtClean="0"/>
              <a:t>19-11-06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71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28C7-F1D8-49DF-B4C7-EB12059F4B08}" type="datetime1">
              <a:rPr lang="fr-CA" smtClean="0"/>
              <a:t>19-11-06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37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BAA5-0376-4B7F-98DB-470D0AD2602C}" type="datetime1">
              <a:rPr lang="fr-CA" smtClean="0"/>
              <a:t>19-11-06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0F3C-5B65-4CA6-8D5E-D12C34EFE2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5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2BB4-01DB-334A-ABAA-8FA090C47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CCA1-967F-4DB2-9F7A-384ABAE342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5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2.png"/><Relationship Id="rId5" Type="http://schemas.openxmlformats.org/officeDocument/2006/relationships/tags" Target="../tags/tag58.xml"/><Relationship Id="rId10" Type="http://schemas.openxmlformats.org/officeDocument/2006/relationships/image" Target="../media/image1.png"/><Relationship Id="rId4" Type="http://schemas.openxmlformats.org/officeDocument/2006/relationships/tags" Target="../tags/tag57.xml"/><Relationship Id="rId9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vironnement.gouv.qc.ca/changementsclimatiques/trajectoires-emissions-ges.pdf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sap.org/index.asp" TargetMode="External"/><Relationship Id="rId3" Type="http://schemas.openxmlformats.org/officeDocument/2006/relationships/tags" Target="../tags/tag1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hyperlink" Target="http://www.ie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98676" y="1052736"/>
            <a:ext cx="8664899" cy="1827634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Using a TIMES approach to assess low-carbon transport and climate change mitigation policy scenarios </a:t>
            </a:r>
            <a:br>
              <a:rPr lang="en-CA" sz="3600" b="1" dirty="0">
                <a:solidFill>
                  <a:schemeClr val="bg1"/>
                </a:solidFill>
              </a:rPr>
            </a:br>
            <a:endParaRPr lang="fr-CA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5381276"/>
            <a:ext cx="9144000" cy="150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2"/>
                </a:solidFill>
              </a:rPr>
              <a:t>November</a:t>
            </a:r>
            <a:r>
              <a:rPr lang="fr-CA" b="1" dirty="0">
                <a:solidFill>
                  <a:schemeClr val="tx2"/>
                </a:solidFill>
              </a:rPr>
              <a:t> 2019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3" y="44624"/>
            <a:ext cx="224087" cy="5256584"/>
          </a:xfrm>
          <a:prstGeom prst="rect">
            <a:avLst/>
          </a:prstGeom>
          <a:solidFill>
            <a:srgbClr val="06CDE2"/>
          </a:solidFill>
          <a:ln w="38100">
            <a:solidFill>
              <a:srgbClr val="1B416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CA"/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05" y="5732740"/>
            <a:ext cx="1439622" cy="8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3" y="26367"/>
            <a:ext cx="224087" cy="5256584"/>
          </a:xfrm>
          <a:prstGeom prst="rect">
            <a:avLst/>
          </a:prstGeom>
          <a:solidFill>
            <a:srgbClr val="06CDE2"/>
          </a:solidFill>
          <a:ln w="38100">
            <a:solidFill>
              <a:srgbClr val="1B416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B3CE6-070C-40A5-80F2-F23119B983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984" y="5607889"/>
            <a:ext cx="2376264" cy="11255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A092FA-C188-4E49-A81E-764F1EC289C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15602" y="3429000"/>
            <a:ext cx="8664899" cy="133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 dirty="0">
                <a:solidFill>
                  <a:schemeClr val="bg1"/>
                </a:solidFill>
              </a:rPr>
              <a:t>Olivier Bahn		          		</a:t>
            </a:r>
            <a:r>
              <a:rPr lang="en-CA" sz="2800" b="1" dirty="0" err="1">
                <a:solidFill>
                  <a:srgbClr val="46CDE8"/>
                </a:solidFill>
              </a:rPr>
              <a:t>olivier.bahn@gerad.ca</a:t>
            </a:r>
            <a:endParaRPr lang="en-CA" sz="2800" b="1" dirty="0">
              <a:solidFill>
                <a:srgbClr val="46CDE8"/>
              </a:solidFill>
            </a:endParaRPr>
          </a:p>
          <a:p>
            <a:pPr algn="l"/>
            <a:r>
              <a:rPr lang="en-CA" sz="2800" b="1" dirty="0">
                <a:solidFill>
                  <a:schemeClr val="bg1"/>
                </a:solidFill>
              </a:rPr>
              <a:t>Kathleen Vaillancourt               	</a:t>
            </a:r>
            <a:r>
              <a:rPr lang="en-CA" sz="2800" b="1" dirty="0" err="1">
                <a:solidFill>
                  <a:srgbClr val="46CDE8"/>
                </a:solidFill>
              </a:rPr>
              <a:t>kathleen@esmia.ca</a:t>
            </a:r>
            <a:endParaRPr lang="fr-C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solidFill>
                <a:srgbClr val="17365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solidFill>
                <a:srgbClr val="17365D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1" y="1342055"/>
            <a:ext cx="3563765" cy="48959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7365D"/>
              </a:buClr>
              <a:buFont typeface="Arial" panose="020B0604020202020204" pitchFamily="34" charset="0"/>
              <a:buNone/>
              <a:defRPr/>
            </a:pPr>
            <a:r>
              <a:rPr lang="en-CA" sz="2800" b="1" u="sng" dirty="0">
                <a:solidFill>
                  <a:schemeClr val="accent5"/>
                </a:solidFill>
                <a:cs typeface="Arial" pitchFamily="34" charset="0"/>
              </a:rPr>
              <a:t>Space</a:t>
            </a:r>
            <a:endParaRPr lang="en-CA" sz="2400" b="1" u="sng" dirty="0">
              <a:solidFill>
                <a:schemeClr val="accent5"/>
              </a:solidFill>
              <a:cs typeface="Arial" pitchFamily="34" charset="0"/>
            </a:endParaRP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 err="1">
                <a:solidFill>
                  <a:srgbClr val="1F497D"/>
                </a:solidFill>
                <a:cs typeface="Arial" pitchFamily="34" charset="0"/>
              </a:rPr>
              <a:t>Uni</a:t>
            </a: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- or multiregional models</a:t>
            </a: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Geographical scales:</a:t>
            </a:r>
          </a:p>
          <a:p>
            <a:pPr marL="765175" lvl="1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000" dirty="0">
                <a:solidFill>
                  <a:srgbClr val="1F497D"/>
                </a:solidFill>
                <a:cs typeface="Arial" pitchFamily="34" charset="0"/>
              </a:rPr>
              <a:t>Global</a:t>
            </a:r>
          </a:p>
          <a:p>
            <a:pPr marL="765175" lvl="1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000" dirty="0">
                <a:solidFill>
                  <a:srgbClr val="1F497D"/>
                </a:solidFill>
                <a:cs typeface="Arial" pitchFamily="34" charset="0"/>
              </a:rPr>
              <a:t>Continental</a:t>
            </a:r>
          </a:p>
          <a:p>
            <a:pPr marL="765175" lvl="1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000" dirty="0">
                <a:solidFill>
                  <a:srgbClr val="1F497D"/>
                </a:solidFill>
                <a:cs typeface="Arial" pitchFamily="34" charset="0"/>
              </a:rPr>
              <a:t>Multinational</a:t>
            </a:r>
          </a:p>
          <a:p>
            <a:pPr marL="765175" lvl="1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000" dirty="0">
                <a:solidFill>
                  <a:srgbClr val="1F497D"/>
                </a:solidFill>
                <a:cs typeface="Arial" pitchFamily="34" charset="0"/>
              </a:rPr>
              <a:t>National</a:t>
            </a:r>
          </a:p>
          <a:p>
            <a:pPr marL="765175" lvl="1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000" dirty="0">
                <a:solidFill>
                  <a:srgbClr val="1F497D"/>
                </a:solidFill>
                <a:cs typeface="Arial" pitchFamily="34" charset="0"/>
              </a:rPr>
              <a:t>Regional (Provinces, States, etc.)</a:t>
            </a:r>
          </a:p>
          <a:p>
            <a:pPr marL="765175" lvl="1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000" dirty="0">
                <a:solidFill>
                  <a:srgbClr val="1F497D"/>
                </a:solidFill>
                <a:cs typeface="Arial" pitchFamily="34" charset="0"/>
              </a:rPr>
              <a:t>Cities</a:t>
            </a:r>
          </a:p>
          <a:p>
            <a:pPr marL="765175" lvl="1" indent="-365125">
              <a:buClr>
                <a:srgbClr val="17365D"/>
              </a:buClr>
              <a:defRPr/>
            </a:pPr>
            <a:endParaRPr lang="en-CA" sz="2400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chemeClr val="tx2"/>
                </a:solidFill>
              </a:rPr>
              <a:t> </a:t>
            </a:r>
            <a:r>
              <a:rPr lang="en-CA" sz="4000" b="1" dirty="0"/>
              <a:t>Space and time dimensions</a:t>
            </a:r>
            <a:endParaRPr lang="en-CA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784578"/>
            <a:ext cx="4181968" cy="251892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20613" y="1337254"/>
            <a:ext cx="4789161" cy="48959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7365D"/>
              </a:buClr>
              <a:buFont typeface="Arial" panose="020B0604020202020204" pitchFamily="34" charset="0"/>
              <a:buNone/>
              <a:defRPr/>
            </a:pPr>
            <a:r>
              <a:rPr lang="en-CA" sz="2800" b="1" u="sng" dirty="0">
                <a:solidFill>
                  <a:schemeClr val="accent5"/>
                </a:solidFill>
                <a:cs typeface="Arial" pitchFamily="34" charset="0"/>
              </a:rPr>
              <a:t>Time</a:t>
            </a:r>
            <a:endParaRPr lang="en-CA" sz="2400" b="1" u="sng" dirty="0">
              <a:solidFill>
                <a:schemeClr val="accent5"/>
              </a:solidFill>
              <a:cs typeface="Arial" pitchFamily="34" charset="0"/>
            </a:endParaRP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Base year</a:t>
            </a: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Annual time periods</a:t>
            </a: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Milestone years (results)</a:t>
            </a: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Annual data (flexibility)</a:t>
            </a:r>
          </a:p>
          <a:p>
            <a:pPr marL="365125" indent="-365125">
              <a:spcBef>
                <a:spcPts val="0"/>
              </a:spcBef>
              <a:buClr>
                <a:srgbClr val="17365D"/>
              </a:buClr>
              <a:defRPr/>
            </a:pPr>
            <a:r>
              <a:rPr lang="en-CA" sz="2400" dirty="0">
                <a:solidFill>
                  <a:srgbClr val="1F497D"/>
                </a:solidFill>
                <a:cs typeface="Arial" pitchFamily="34" charset="0"/>
              </a:rPr>
              <a:t>Time slices (seasons and intraday periods)</a:t>
            </a:r>
          </a:p>
          <a:p>
            <a:pPr marL="365125" indent="-365125">
              <a:buClr>
                <a:srgbClr val="17365D"/>
              </a:buClr>
              <a:defRPr/>
            </a:pPr>
            <a:endParaRPr lang="en-CA" sz="2400" dirty="0">
              <a:solidFill>
                <a:srgbClr val="1F497D"/>
              </a:solidFill>
              <a:cs typeface="Arial" pitchFamily="34" charset="0"/>
            </a:endParaRPr>
          </a:p>
          <a:p>
            <a:pPr marL="765175" lvl="1" indent="-365125">
              <a:buClr>
                <a:srgbClr val="17365D"/>
              </a:buClr>
              <a:defRPr/>
            </a:pPr>
            <a:endParaRPr lang="en-CA" sz="2400" dirty="0">
              <a:solidFill>
                <a:srgbClr val="1F497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63397" y="2797782"/>
            <a:ext cx="143629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TIMES</a:t>
            </a:r>
            <a:endParaRPr lang="en-CA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3260147" y="3118851"/>
            <a:ext cx="603250" cy="4762"/>
          </a:xfrm>
          <a:prstGeom prst="line">
            <a:avLst/>
          </a:prstGeom>
          <a:noFill/>
          <a:ln w="762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5271545" y="3175201"/>
            <a:ext cx="785813" cy="0"/>
          </a:xfrm>
          <a:prstGeom prst="line">
            <a:avLst/>
          </a:prstGeom>
          <a:noFill/>
          <a:ln w="762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5076056" y="3294804"/>
            <a:ext cx="0" cy="5334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4283968" y="2145319"/>
            <a:ext cx="0" cy="652463"/>
          </a:xfrm>
          <a:prstGeom prst="line">
            <a:avLst/>
          </a:prstGeom>
          <a:noFill/>
          <a:ln w="762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45974" y="4203405"/>
            <a:ext cx="4567617" cy="2179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Technology investments and annual activities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Emission trajectories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Adjusted demands for energy services 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Marginal prices of energy forms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Imports/exports of energy and emission permits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Total discounted system cost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45974" y="3857330"/>
            <a:ext cx="4567617" cy="376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CA" sz="1800" b="1" dirty="0">
                <a:solidFill>
                  <a:srgbClr val="000000"/>
                </a:solidFill>
                <a:latin typeface="Arial" pitchFamily="34" charset="0"/>
              </a:rPr>
              <a:t>Equilibrium </a:t>
            </a:r>
            <a:endParaRPr lang="en-CA" sz="18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84798" y="2030452"/>
            <a:ext cx="2928793" cy="366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CA" b="1" dirty="0">
                <a:latin typeface="Arial" pitchFamily="34" charset="0"/>
              </a:rPr>
              <a:t>Policies</a:t>
            </a:r>
            <a:endParaRPr lang="en-CA" sz="1800" b="1" dirty="0">
              <a:latin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86385" y="2399133"/>
            <a:ext cx="2938390" cy="107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 GHG caps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 Taxes, subsidies 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 Sectors’ measures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946" y="3735261"/>
            <a:ext cx="3213253" cy="2059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Energy service demands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Demand price-elasticities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Price of imported/exported commodities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Reserve supply curves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</a:pPr>
            <a:r>
              <a:rPr lang="en-CA" sz="1600" dirty="0">
                <a:latin typeface="Arial" pitchFamily="34" charset="0"/>
              </a:rPr>
              <a:t>Discount rate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946" y="3352673"/>
            <a:ext cx="3213253" cy="376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CA" sz="1800" b="1" dirty="0">
                <a:solidFill>
                  <a:srgbClr val="000000"/>
                </a:solidFill>
                <a:latin typeface="Arial" pitchFamily="34" charset="0"/>
              </a:rPr>
              <a:t>Economic – Energy Inputs</a:t>
            </a:r>
            <a:endParaRPr lang="en-CA" sz="18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4000" b="1" dirty="0"/>
              <a:t>In summary ….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274638"/>
            <a:ext cx="4786536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CA" sz="1800" b="1" dirty="0">
                <a:solidFill>
                  <a:schemeClr val="tx2"/>
                </a:solidFill>
                <a:latin typeface="Arial" pitchFamily="34" charset="0"/>
              </a:rPr>
              <a:t>Techno-economic database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655638"/>
            <a:ext cx="2195736" cy="18133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en-CA" sz="1600" b="1" u="sng" dirty="0">
                <a:solidFill>
                  <a:schemeClr val="tx2"/>
                </a:solidFill>
              </a:rPr>
              <a:t>Technical</a:t>
            </a:r>
            <a:endParaRPr lang="en-CA" sz="1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CA" sz="1600" dirty="0">
                <a:solidFill>
                  <a:schemeClr val="tx2"/>
                </a:solidFill>
              </a:rPr>
              <a:t>Inputs and outputs</a:t>
            </a:r>
          </a:p>
          <a:p>
            <a:pPr>
              <a:defRPr/>
            </a:pPr>
            <a:r>
              <a:rPr lang="en-CA" sz="1600" dirty="0">
                <a:solidFill>
                  <a:schemeClr val="tx2"/>
                </a:solidFill>
              </a:rPr>
              <a:t>Availability factors</a:t>
            </a:r>
          </a:p>
          <a:p>
            <a:pPr>
              <a:defRPr/>
            </a:pPr>
            <a:r>
              <a:rPr lang="en-CA" sz="1600" dirty="0">
                <a:solidFill>
                  <a:schemeClr val="tx2"/>
                </a:solidFill>
              </a:rPr>
              <a:t>Efficiencies</a:t>
            </a:r>
          </a:p>
          <a:p>
            <a:pPr>
              <a:defRPr/>
            </a:pPr>
            <a:r>
              <a:rPr lang="en-CA" sz="1600" dirty="0">
                <a:solidFill>
                  <a:schemeClr val="tx2"/>
                </a:solidFill>
              </a:rPr>
              <a:t>Lifetime</a:t>
            </a:r>
          </a:p>
          <a:p>
            <a:pPr>
              <a:defRPr/>
            </a:pPr>
            <a:r>
              <a:rPr lang="en-CA" sz="1600" dirty="0">
                <a:solidFill>
                  <a:schemeClr val="tx2"/>
                </a:solidFill>
              </a:rPr>
              <a:t>Installed capacity</a:t>
            </a:r>
          </a:p>
          <a:p>
            <a:pPr>
              <a:defRPr/>
            </a:pPr>
            <a:r>
              <a:rPr lang="en-CA" sz="1600" dirty="0">
                <a:solidFill>
                  <a:schemeClr val="tx2"/>
                </a:solidFill>
              </a:rPr>
              <a:t>Emission coefficients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195736" y="654027"/>
            <a:ext cx="2590800" cy="18133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buFont typeface="Arial Unicode MS" pitchFamily="34" charset="-128"/>
              <a:buNone/>
              <a:defRPr/>
            </a:pPr>
            <a:r>
              <a:rPr lang="en-CA" sz="1600" b="1" u="sng" dirty="0">
                <a:solidFill>
                  <a:schemeClr val="tx2"/>
                </a:solidFill>
                <a:latin typeface="+mn-lt"/>
              </a:rPr>
              <a:t>Economic</a:t>
            </a:r>
          </a:p>
          <a:p>
            <a:pPr algn="l">
              <a:defRPr/>
            </a:pPr>
            <a:r>
              <a:rPr lang="en-CA" sz="1600" dirty="0">
                <a:solidFill>
                  <a:schemeClr val="tx2"/>
                </a:solidFill>
                <a:latin typeface="+mn-lt"/>
              </a:rPr>
              <a:t>Investment costs</a:t>
            </a:r>
          </a:p>
          <a:p>
            <a:pPr algn="l">
              <a:defRPr/>
            </a:pPr>
            <a:r>
              <a:rPr lang="en-CA" sz="1600" dirty="0">
                <a:solidFill>
                  <a:schemeClr val="tx2"/>
                </a:solidFill>
                <a:latin typeface="+mn-lt"/>
              </a:rPr>
              <a:t>Fix operation costs</a:t>
            </a:r>
          </a:p>
          <a:p>
            <a:pPr algn="l">
              <a:defRPr/>
            </a:pPr>
            <a:r>
              <a:rPr lang="en-CA" sz="1600" dirty="0">
                <a:solidFill>
                  <a:schemeClr val="tx2"/>
                </a:solidFill>
                <a:latin typeface="+mn-lt"/>
              </a:rPr>
              <a:t>Variable operation costs</a:t>
            </a:r>
          </a:p>
          <a:p>
            <a:pPr algn="l">
              <a:defRPr/>
            </a:pPr>
            <a:r>
              <a:rPr lang="en-CA" sz="1600" dirty="0">
                <a:solidFill>
                  <a:schemeClr val="tx2"/>
                </a:solidFill>
                <a:latin typeface="+mn-lt"/>
              </a:rPr>
              <a:t>Hurdle rates</a:t>
            </a:r>
          </a:p>
          <a:p>
            <a:pPr algn="l">
              <a:defRPr/>
            </a:pPr>
            <a:r>
              <a:rPr lang="en-CA" sz="1600" dirty="0">
                <a:solidFill>
                  <a:schemeClr val="tx2"/>
                </a:solidFill>
                <a:latin typeface="+mn-lt"/>
              </a:rPr>
              <a:t>Market shares</a:t>
            </a:r>
          </a:p>
          <a:p>
            <a:pPr algn="l">
              <a:defRPr/>
            </a:pPr>
            <a:endParaRPr lang="en-CA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89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48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348880"/>
            <a:ext cx="8098159" cy="2267967"/>
          </a:xfrm>
        </p:spPr>
        <p:txBody>
          <a:bodyPr>
            <a:normAutofit/>
          </a:bodyPr>
          <a:lstStyle/>
          <a:p>
            <a:r>
              <a:rPr lang="fr-CA" cap="none" dirty="0"/>
              <a:t>The NATEM model</a:t>
            </a:r>
            <a:br>
              <a:rPr lang="fr-CA" cap="none" dirty="0"/>
            </a:br>
            <a:br>
              <a:rPr lang="fr-CA" cap="none" dirty="0"/>
            </a:br>
            <a:r>
              <a:rPr lang="fr-CA" cap="none" dirty="0" err="1"/>
              <a:t>North</a:t>
            </a:r>
            <a:r>
              <a:rPr lang="fr-CA" cap="none" dirty="0"/>
              <a:t> American TIMES </a:t>
            </a:r>
            <a:r>
              <a:rPr lang="fr-CA" cap="none" dirty="0" err="1"/>
              <a:t>Energy</a:t>
            </a:r>
            <a:r>
              <a:rPr lang="fr-CA" cap="none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74509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>
                <a:solidFill>
                  <a:schemeClr val="tx2"/>
                </a:solidFill>
              </a:rPr>
              <a:t>NATEM</a:t>
            </a: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9" name="Image 5" descr="C:\DOCUME~1\lharvey\LOCALS~1\Temp\SNAGHTML6389bb3.PNG"/>
          <p:cNvPicPr/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5" y="1417638"/>
            <a:ext cx="4395355" cy="4788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221640" y="1288887"/>
            <a:ext cx="5143652" cy="490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TIMES optimization model</a:t>
            </a:r>
          </a:p>
          <a:p>
            <a:endParaRPr lang="en-US" sz="900" b="1" dirty="0"/>
          </a:p>
          <a:p>
            <a:pPr marL="365125" indent="-3651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000" b="1" dirty="0">
                <a:solidFill>
                  <a:schemeClr val="accent5"/>
                </a:solidFill>
                <a:sym typeface="Wingdings" pitchFamily="2" charset="2"/>
              </a:rPr>
              <a:t>Demand driven – energy services </a:t>
            </a:r>
          </a:p>
          <a:p>
            <a:pPr marL="365125" indent="-3651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2000" b="1" dirty="0">
                <a:solidFill>
                  <a:schemeClr val="accent5"/>
                </a:solidFill>
              </a:rPr>
              <a:t>Price-</a:t>
            </a:r>
            <a:r>
              <a:rPr lang="fr-CA" sz="2000" b="1" dirty="0" err="1">
                <a:solidFill>
                  <a:schemeClr val="accent5"/>
                </a:solidFill>
              </a:rPr>
              <a:t>elasticities</a:t>
            </a:r>
            <a:r>
              <a:rPr lang="fr-CA" sz="2000" b="1" dirty="0">
                <a:solidFill>
                  <a:schemeClr val="accent5"/>
                </a:solidFill>
              </a:rPr>
              <a:t> of </a:t>
            </a:r>
            <a:r>
              <a:rPr lang="fr-CA" sz="2000" b="1" dirty="0" err="1">
                <a:solidFill>
                  <a:schemeClr val="accent5"/>
                </a:solidFill>
              </a:rPr>
              <a:t>demands</a:t>
            </a:r>
            <a:endParaRPr lang="en-CA" sz="2000" b="1" dirty="0">
              <a:solidFill>
                <a:schemeClr val="accent5"/>
              </a:solidFill>
            </a:endParaRPr>
          </a:p>
          <a:p>
            <a:pPr marL="365125" indent="-3651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000" b="1" dirty="0">
                <a:solidFill>
                  <a:schemeClr val="accent5"/>
                </a:solidFill>
              </a:rPr>
              <a:t>Dynamic model over 40 years</a:t>
            </a:r>
          </a:p>
          <a:p>
            <a:pPr marL="365125" indent="-3651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000" b="1" dirty="0">
                <a:solidFill>
                  <a:schemeClr val="accent5"/>
                </a:solidFill>
              </a:rPr>
              <a:t>Simulates </a:t>
            </a:r>
            <a:r>
              <a:rPr lang="en-CA" sz="2000" b="1" dirty="0">
                <a:solidFill>
                  <a:schemeClr val="accent5"/>
                </a:solidFill>
                <a:sym typeface="Wingdings" pitchFamily="2" charset="2"/>
              </a:rPr>
              <a:t>market competitions</a:t>
            </a:r>
          </a:p>
          <a:p>
            <a:pPr marL="365125" indent="-3651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000" b="1" dirty="0">
                <a:solidFill>
                  <a:schemeClr val="accent5"/>
                </a:solidFill>
              </a:rPr>
              <a:t>Computes a partial equilibrium</a:t>
            </a:r>
          </a:p>
          <a:p>
            <a:endParaRPr lang="en-CA" sz="800" dirty="0"/>
          </a:p>
          <a:p>
            <a:r>
              <a:rPr lang="en-CA" sz="2800" b="1" dirty="0">
                <a:solidFill>
                  <a:srgbClr val="0000FF"/>
                </a:solidFill>
              </a:rPr>
              <a:t>→</a:t>
            </a:r>
            <a:r>
              <a:rPr lang="en-CA" sz="2000" dirty="0"/>
              <a:t> </a:t>
            </a:r>
            <a:r>
              <a:rPr lang="en-CA" sz="2000" b="1" dirty="0"/>
              <a:t>minimise the total cost discounted at 3-4% </a:t>
            </a:r>
          </a:p>
          <a:p>
            <a:r>
              <a:rPr lang="en-CA" sz="2800" b="1" dirty="0">
                <a:solidFill>
                  <a:srgbClr val="0000FF"/>
                </a:solidFill>
              </a:rPr>
              <a:t>→</a:t>
            </a:r>
            <a:r>
              <a:rPr lang="en-CA" sz="2800" b="1" dirty="0"/>
              <a:t> </a:t>
            </a:r>
            <a:r>
              <a:rPr lang="en-CA" sz="2000" b="1" dirty="0"/>
              <a:t>compute the marginal reduction cost</a:t>
            </a:r>
          </a:p>
          <a:p>
            <a:endParaRPr lang="en-US" sz="2000" b="1" dirty="0"/>
          </a:p>
          <a:p>
            <a:r>
              <a:rPr lang="en-US" sz="2000" b="1" dirty="0"/>
              <a:t>Canada – 13 regions</a:t>
            </a:r>
          </a:p>
          <a:p>
            <a:r>
              <a:rPr lang="en-US" sz="2000" b="1" dirty="0"/>
              <a:t>Horizon 2011-2050</a:t>
            </a:r>
          </a:p>
          <a:p>
            <a:r>
              <a:rPr lang="en-US" sz="2000" b="1" dirty="0"/>
              <a:t>9 periods, 16 time slices for electricity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12791"/>
            <a:ext cx="1005495" cy="5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73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8464" cy="64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458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>
            <p:custDataLst>
              <p:tags r:id="rId1"/>
            </p:custDataLst>
          </p:nvPr>
        </p:nvGrpSpPr>
        <p:grpSpPr>
          <a:xfrm>
            <a:off x="467219" y="98918"/>
            <a:ext cx="8519749" cy="6642450"/>
            <a:chOff x="447141" y="98918"/>
            <a:chExt cx="8539827" cy="6724406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5947403" y="777362"/>
              <a:ext cx="1166639" cy="4140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Small cars, short distance 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5" idx="3"/>
              <a:endCxn id="349" idx="1"/>
            </p:cNvCxnSpPr>
            <p:nvPr/>
          </p:nvCxnSpPr>
          <p:spPr>
            <a:xfrm flipV="1">
              <a:off x="7114042" y="958095"/>
              <a:ext cx="1036914" cy="263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960752" y="1668748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Large cars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8" idx="3"/>
              <a:endCxn id="365" idx="1"/>
            </p:cNvCxnSpPr>
            <p:nvPr/>
          </p:nvCxnSpPr>
          <p:spPr>
            <a:xfrm flipV="1">
              <a:off x="7127391" y="1792564"/>
              <a:ext cx="1046238" cy="23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5960757" y="1968305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Light trucks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1" idx="3"/>
              <a:endCxn id="351" idx="1"/>
            </p:cNvCxnSpPr>
            <p:nvPr/>
          </p:nvCxnSpPr>
          <p:spPr>
            <a:xfrm flipV="1">
              <a:off x="7127396" y="2093439"/>
              <a:ext cx="1023559" cy="10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5945119" y="4912825"/>
              <a:ext cx="1235026" cy="27850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Light trucks 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3"/>
              <a:endCxn id="460" idx="1"/>
            </p:cNvCxnSpPr>
            <p:nvPr/>
          </p:nvCxnSpPr>
          <p:spPr>
            <a:xfrm flipV="1">
              <a:off x="7180145" y="5047433"/>
              <a:ext cx="998043" cy="46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utoShape 2"/>
            <p:cNvSpPr>
              <a:spLocks noChangeArrowheads="1"/>
            </p:cNvSpPr>
            <p:nvPr/>
          </p:nvSpPr>
          <p:spPr bwMode="auto">
            <a:xfrm>
              <a:off x="5945119" y="5239408"/>
              <a:ext cx="1235026" cy="2774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457200"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Medium trucks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3"/>
              <a:endCxn id="471" idx="1"/>
            </p:cNvCxnSpPr>
            <p:nvPr/>
          </p:nvCxnSpPr>
          <p:spPr>
            <a:xfrm flipV="1">
              <a:off x="7180145" y="5369603"/>
              <a:ext cx="998043" cy="85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utoShape 2"/>
            <p:cNvSpPr>
              <a:spLocks noChangeArrowheads="1"/>
            </p:cNvSpPr>
            <p:nvPr/>
          </p:nvSpPr>
          <p:spPr bwMode="auto">
            <a:xfrm>
              <a:off x="5945119" y="5554720"/>
              <a:ext cx="1235026" cy="29782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457200"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Heavy trucks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20" idx="3"/>
              <a:endCxn id="462" idx="1"/>
            </p:cNvCxnSpPr>
            <p:nvPr/>
          </p:nvCxnSpPr>
          <p:spPr>
            <a:xfrm flipV="1">
              <a:off x="7180145" y="5690888"/>
              <a:ext cx="998043" cy="127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5949951" y="2267862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Urban buses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>
              <a:stCxn id="23" idx="3"/>
              <a:endCxn id="356" idx="1"/>
            </p:cNvCxnSpPr>
            <p:nvPr/>
          </p:nvCxnSpPr>
          <p:spPr>
            <a:xfrm>
              <a:off x="7116590" y="2394068"/>
              <a:ext cx="1034365" cy="9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5960758" y="2571297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Intercity buses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6" idx="3"/>
              <a:endCxn id="357" idx="1"/>
            </p:cNvCxnSpPr>
            <p:nvPr/>
          </p:nvCxnSpPr>
          <p:spPr>
            <a:xfrm flipV="1">
              <a:off x="7127397" y="2694220"/>
              <a:ext cx="1023558" cy="32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>
              <a:off x="5960759" y="2873930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School buses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30" name="Straight Arrow Connector 29"/>
            <p:cNvCxnSpPr>
              <a:stCxn id="29" idx="3"/>
              <a:endCxn id="358" idx="1"/>
            </p:cNvCxnSpPr>
            <p:nvPr/>
          </p:nvCxnSpPr>
          <p:spPr>
            <a:xfrm flipV="1">
              <a:off x="7127398" y="2994265"/>
              <a:ext cx="1023557" cy="58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5971905" y="3174420"/>
              <a:ext cx="1166639" cy="2534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dirty="0" err="1">
                  <a:solidFill>
                    <a:prstClr val="black"/>
                  </a:solidFill>
                  <a:cs typeface="Arial" pitchFamily="34" charset="0"/>
                </a:rPr>
                <a:t>Motos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32" idx="3"/>
              <a:endCxn id="359" idx="1"/>
            </p:cNvCxnSpPr>
            <p:nvPr/>
          </p:nvCxnSpPr>
          <p:spPr>
            <a:xfrm>
              <a:off x="7138544" y="3301139"/>
              <a:ext cx="1012411" cy="4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960760" y="3475935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Off road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36" name="Straight Arrow Connector 35"/>
            <p:cNvCxnSpPr>
              <a:stCxn id="35" idx="3"/>
              <a:endCxn id="360" idx="1"/>
            </p:cNvCxnSpPr>
            <p:nvPr/>
          </p:nvCxnSpPr>
          <p:spPr>
            <a:xfrm flipV="1">
              <a:off x="7127399" y="3594297"/>
              <a:ext cx="1023556" cy="78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utoShape 2"/>
            <p:cNvSpPr>
              <a:spLocks noChangeArrowheads="1"/>
            </p:cNvSpPr>
            <p:nvPr/>
          </p:nvSpPr>
          <p:spPr bwMode="auto">
            <a:xfrm>
              <a:off x="5960760" y="3767030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dirty="0">
                  <a:solidFill>
                    <a:prstClr val="black"/>
                  </a:solidFill>
                  <a:cs typeface="Arial" pitchFamily="34" charset="0"/>
                </a:rPr>
                <a:t>Trains</a:t>
              </a:r>
            </a:p>
          </p:txBody>
        </p:sp>
        <p:cxnSp>
          <p:nvCxnSpPr>
            <p:cNvPr id="39" name="Straight Arrow Connector 38"/>
            <p:cNvCxnSpPr>
              <a:stCxn id="38" idx="3"/>
              <a:endCxn id="367" idx="1"/>
            </p:cNvCxnSpPr>
            <p:nvPr/>
          </p:nvCxnSpPr>
          <p:spPr>
            <a:xfrm flipV="1">
              <a:off x="7127399" y="3882107"/>
              <a:ext cx="1023556" cy="111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utoShape 2"/>
            <p:cNvSpPr>
              <a:spLocks noChangeArrowheads="1"/>
            </p:cNvSpPr>
            <p:nvPr/>
          </p:nvSpPr>
          <p:spPr bwMode="auto">
            <a:xfrm>
              <a:off x="5949607" y="5889758"/>
              <a:ext cx="1235025" cy="2684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457200">
                <a:spcAft>
                  <a:spcPts val="1000"/>
                </a:spcAft>
              </a:pPr>
              <a:r>
                <a:rPr lang="en-CA" sz="1200" dirty="0">
                  <a:solidFill>
                    <a:prstClr val="black"/>
                  </a:solidFill>
                  <a:cs typeface="Arial" pitchFamily="34" charset="0"/>
                </a:rPr>
                <a:t>Trains</a:t>
              </a:r>
            </a:p>
          </p:txBody>
        </p:sp>
        <p:cxnSp>
          <p:nvCxnSpPr>
            <p:cNvPr id="42" name="Straight Arrow Connector 41"/>
            <p:cNvCxnSpPr>
              <a:stCxn id="41" idx="3"/>
              <a:endCxn id="463" idx="1"/>
            </p:cNvCxnSpPr>
            <p:nvPr/>
          </p:nvCxnSpPr>
          <p:spPr>
            <a:xfrm flipV="1">
              <a:off x="7184632" y="6020312"/>
              <a:ext cx="993557" cy="36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utoShape 2"/>
            <p:cNvSpPr>
              <a:spLocks noChangeArrowheads="1"/>
            </p:cNvSpPr>
            <p:nvPr/>
          </p:nvSpPr>
          <p:spPr bwMode="auto">
            <a:xfrm>
              <a:off x="5949607" y="4068080"/>
              <a:ext cx="1166639" cy="2524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dirty="0">
                  <a:solidFill>
                    <a:prstClr val="black"/>
                  </a:solidFill>
                  <a:cs typeface="Arial" pitchFamily="34" charset="0"/>
                </a:rPr>
                <a:t>Airplanes</a:t>
              </a:r>
            </a:p>
          </p:txBody>
        </p:sp>
        <p:cxnSp>
          <p:nvCxnSpPr>
            <p:cNvPr id="45" name="Straight Arrow Connector 44"/>
            <p:cNvCxnSpPr>
              <a:stCxn id="44" idx="3"/>
              <a:endCxn id="368" idx="1"/>
            </p:cNvCxnSpPr>
            <p:nvPr/>
          </p:nvCxnSpPr>
          <p:spPr>
            <a:xfrm flipV="1">
              <a:off x="7116246" y="4181161"/>
              <a:ext cx="1034710" cy="131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utoShape 2"/>
            <p:cNvSpPr>
              <a:spLocks noChangeArrowheads="1"/>
            </p:cNvSpPr>
            <p:nvPr/>
          </p:nvSpPr>
          <p:spPr bwMode="auto">
            <a:xfrm>
              <a:off x="5947403" y="6195414"/>
              <a:ext cx="1233883" cy="2711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457200">
                <a:spcAft>
                  <a:spcPts val="1000"/>
                </a:spcAft>
              </a:pPr>
              <a:r>
                <a:rPr lang="en-CA" sz="1200" dirty="0">
                  <a:solidFill>
                    <a:prstClr val="black"/>
                  </a:solidFill>
                  <a:cs typeface="Arial" pitchFamily="34" charset="0"/>
                </a:rPr>
                <a:t>Airplanes</a:t>
              </a:r>
            </a:p>
          </p:txBody>
        </p:sp>
        <p:cxnSp>
          <p:nvCxnSpPr>
            <p:cNvPr id="48" name="Straight Arrow Connector 47"/>
            <p:cNvCxnSpPr>
              <a:stCxn id="47" idx="3"/>
              <a:endCxn id="464" idx="1"/>
            </p:cNvCxnSpPr>
            <p:nvPr/>
          </p:nvCxnSpPr>
          <p:spPr>
            <a:xfrm flipV="1">
              <a:off x="7181286" y="6320172"/>
              <a:ext cx="996903" cy="108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utoShape 2"/>
            <p:cNvSpPr>
              <a:spLocks noChangeArrowheads="1"/>
            </p:cNvSpPr>
            <p:nvPr/>
          </p:nvSpPr>
          <p:spPr bwMode="auto">
            <a:xfrm>
              <a:off x="5945119" y="6519588"/>
              <a:ext cx="1236167" cy="287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dirty="0">
                  <a:solidFill>
                    <a:prstClr val="black"/>
                  </a:solidFill>
                  <a:cs typeface="Arial" pitchFamily="34" charset="0"/>
                </a:rPr>
                <a:t>Ships</a:t>
              </a:r>
            </a:p>
          </p:txBody>
        </p:sp>
        <p:cxnSp>
          <p:nvCxnSpPr>
            <p:cNvPr id="51" name="Straight Arrow Connector 50"/>
            <p:cNvCxnSpPr>
              <a:stCxn id="50" idx="3"/>
              <a:endCxn id="465" idx="1"/>
            </p:cNvCxnSpPr>
            <p:nvPr/>
          </p:nvCxnSpPr>
          <p:spPr>
            <a:xfrm flipV="1">
              <a:off x="7181287" y="6655874"/>
              <a:ext cx="996902" cy="7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79"/>
            <p:cNvSpPr txBox="1">
              <a:spLocks noChangeArrowheads="1"/>
            </p:cNvSpPr>
            <p:nvPr/>
          </p:nvSpPr>
          <p:spPr bwMode="auto">
            <a:xfrm rot="16200000">
              <a:off x="3130678" y="781536"/>
              <a:ext cx="8826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Gasoline</a:t>
              </a:r>
            </a:p>
          </p:txBody>
        </p:sp>
        <p:sp>
          <p:nvSpPr>
            <p:cNvPr id="54" name="ZoneTexte 79"/>
            <p:cNvSpPr txBox="1">
              <a:spLocks noChangeArrowheads="1"/>
            </p:cNvSpPr>
            <p:nvPr/>
          </p:nvSpPr>
          <p:spPr bwMode="auto">
            <a:xfrm rot="16200000">
              <a:off x="3074840" y="935440"/>
              <a:ext cx="581281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Diesel</a:t>
              </a:r>
            </a:p>
          </p:txBody>
        </p:sp>
        <p:sp>
          <p:nvSpPr>
            <p:cNvPr id="56" name="ZoneTexte 79"/>
            <p:cNvSpPr txBox="1">
              <a:spLocks noChangeArrowheads="1"/>
            </p:cNvSpPr>
            <p:nvPr/>
          </p:nvSpPr>
          <p:spPr bwMode="auto">
            <a:xfrm rot="16200000">
              <a:off x="1799663" y="861830"/>
              <a:ext cx="730317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Propane</a:t>
              </a:r>
            </a:p>
          </p:txBody>
        </p:sp>
        <p:sp>
          <p:nvSpPr>
            <p:cNvPr id="58" name="ZoneTexte 79"/>
            <p:cNvSpPr txBox="1">
              <a:spLocks noChangeArrowheads="1"/>
            </p:cNvSpPr>
            <p:nvPr/>
          </p:nvSpPr>
          <p:spPr bwMode="auto">
            <a:xfrm rot="16200000">
              <a:off x="2116104" y="989942"/>
              <a:ext cx="470932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CNG</a:t>
              </a:r>
            </a:p>
          </p:txBody>
        </p:sp>
        <p:sp>
          <p:nvSpPr>
            <p:cNvPr id="60" name="ZoneTexte 79"/>
            <p:cNvSpPr txBox="1">
              <a:spLocks noChangeArrowheads="1"/>
            </p:cNvSpPr>
            <p:nvPr/>
          </p:nvSpPr>
          <p:spPr bwMode="auto">
            <a:xfrm rot="16200000">
              <a:off x="1535917" y="816017"/>
              <a:ext cx="823075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Electricity</a:t>
              </a:r>
            </a:p>
          </p:txBody>
        </p:sp>
        <p:sp>
          <p:nvSpPr>
            <p:cNvPr id="62" name="ZoneTexte 79"/>
            <p:cNvSpPr txBox="1">
              <a:spLocks noChangeArrowheads="1"/>
            </p:cNvSpPr>
            <p:nvPr/>
          </p:nvSpPr>
          <p:spPr bwMode="auto">
            <a:xfrm rot="16200000">
              <a:off x="2810112" y="885266"/>
              <a:ext cx="682867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Ethanol</a:t>
              </a:r>
            </a:p>
          </p:txBody>
        </p:sp>
        <p:sp>
          <p:nvSpPr>
            <p:cNvPr id="64" name="ZoneTexte 79"/>
            <p:cNvSpPr txBox="1">
              <a:spLocks noChangeArrowheads="1"/>
            </p:cNvSpPr>
            <p:nvPr/>
          </p:nvSpPr>
          <p:spPr bwMode="auto">
            <a:xfrm rot="16200000">
              <a:off x="2350128" y="838459"/>
              <a:ext cx="777637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Biodiesel</a:t>
              </a:r>
            </a:p>
          </p:txBody>
        </p:sp>
        <p:sp>
          <p:nvSpPr>
            <p:cNvPr id="65" name="ZoneTexte 79"/>
            <p:cNvSpPr txBox="1">
              <a:spLocks noChangeArrowheads="1"/>
            </p:cNvSpPr>
            <p:nvPr/>
          </p:nvSpPr>
          <p:spPr bwMode="auto">
            <a:xfrm rot="16200000">
              <a:off x="1108611" y="816530"/>
              <a:ext cx="822036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Methanol</a:t>
              </a:r>
            </a:p>
          </p:txBody>
        </p:sp>
        <p:sp>
          <p:nvSpPr>
            <p:cNvPr id="66" name="ZoneTexte 79"/>
            <p:cNvSpPr txBox="1">
              <a:spLocks noChangeArrowheads="1"/>
            </p:cNvSpPr>
            <p:nvPr/>
          </p:nvSpPr>
          <p:spPr bwMode="auto">
            <a:xfrm rot="16200000">
              <a:off x="2167270" y="851283"/>
              <a:ext cx="751672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>
                  <a:solidFill>
                    <a:prstClr val="black"/>
                  </a:solidFill>
                  <a:latin typeface="Calibri"/>
                  <a:cs typeface="Arial" charset="0"/>
                </a:rPr>
                <a:t>FT diesel</a:t>
              </a:r>
              <a:endParaRPr lang="en-CA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1" name="ZoneTexte 79"/>
            <p:cNvSpPr txBox="1">
              <a:spLocks noChangeArrowheads="1"/>
            </p:cNvSpPr>
            <p:nvPr/>
          </p:nvSpPr>
          <p:spPr bwMode="auto">
            <a:xfrm rot="16200000">
              <a:off x="475286" y="918353"/>
              <a:ext cx="654890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>
                  <a:solidFill>
                    <a:prstClr val="black"/>
                  </a:solidFill>
                  <a:latin typeface="Calibri"/>
                  <a:cs typeface="Arial" charset="0"/>
                </a:rPr>
                <a:t>Jet fuel</a:t>
              </a:r>
              <a:endParaRPr lang="en-CA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2" name="ZoneTexte 79"/>
            <p:cNvSpPr txBox="1">
              <a:spLocks noChangeArrowheads="1"/>
            </p:cNvSpPr>
            <p:nvPr/>
          </p:nvSpPr>
          <p:spPr bwMode="auto">
            <a:xfrm rot="16200000">
              <a:off x="1025901" y="917040"/>
              <a:ext cx="657551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>
                  <a:solidFill>
                    <a:prstClr val="black"/>
                  </a:solidFill>
                  <a:latin typeface="Calibri"/>
                  <a:cs typeface="Arial" charset="0"/>
                </a:rPr>
                <a:t>Fuel oil</a:t>
              </a:r>
              <a:endParaRPr lang="en-CA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65" name="ZoneTexte 79"/>
            <p:cNvSpPr txBox="1">
              <a:spLocks noChangeArrowheads="1"/>
            </p:cNvSpPr>
            <p:nvPr/>
          </p:nvSpPr>
          <p:spPr bwMode="auto">
            <a:xfrm rot="16200000">
              <a:off x="624327" y="704016"/>
              <a:ext cx="10376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Hydrogen</a:t>
              </a:r>
            </a:p>
          </p:txBody>
        </p:sp>
        <p:sp>
          <p:nvSpPr>
            <p:cNvPr id="327" name="Rectangle 1029"/>
            <p:cNvSpPr>
              <a:spLocks noChangeArrowheads="1"/>
            </p:cNvSpPr>
            <p:nvPr/>
          </p:nvSpPr>
          <p:spPr bwMode="auto">
            <a:xfrm>
              <a:off x="7852880" y="98918"/>
              <a:ext cx="1134088" cy="391210"/>
            </a:xfrm>
            <a:prstGeom prst="rect">
              <a:avLst/>
            </a:prstGeom>
            <a:solidFill>
              <a:srgbClr val="DDE9F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>
                  <a:solidFill>
                    <a:sysClr val="windowText" lastClr="000000"/>
                  </a:solidFill>
                  <a:cs typeface="Calibri" pitchFamily="34" charset="0"/>
                </a:rPr>
                <a:t>Passenger </a:t>
              </a:r>
              <a:endParaRPr lang="en-CA" sz="1200" b="1" dirty="0">
                <a:solidFill>
                  <a:sysClr val="windowText" lastClr="000000"/>
                </a:solidFill>
                <a:cs typeface="Calibri" pitchFamily="34" charset="0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 dirty="0">
                  <a:solidFill>
                    <a:sysClr val="windowText" lastClr="000000"/>
                  </a:solidFill>
                  <a:cs typeface="Calibri" pitchFamily="34" charset="0"/>
                </a:rPr>
                <a:t>transportation</a:t>
              </a:r>
            </a:p>
          </p:txBody>
        </p:sp>
        <p:sp>
          <p:nvSpPr>
            <p:cNvPr id="328" name="Rectangle 1031"/>
            <p:cNvSpPr>
              <a:spLocks noChangeArrowheads="1"/>
            </p:cNvSpPr>
            <p:nvPr/>
          </p:nvSpPr>
          <p:spPr bwMode="auto">
            <a:xfrm>
              <a:off x="5844702" y="98918"/>
              <a:ext cx="1360790" cy="391210"/>
            </a:xfrm>
            <a:prstGeom prst="rect">
              <a:avLst/>
            </a:prstGeom>
            <a:solidFill>
              <a:srgbClr val="DDE9F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>
                  <a:solidFill>
                    <a:sysClr val="windowText" lastClr="000000"/>
                  </a:solidFill>
                  <a:cs typeface="Calibri" pitchFamily="34" charset="0"/>
                </a:rPr>
                <a:t>Vehicle category</a:t>
              </a:r>
              <a:endParaRPr lang="en-CA" sz="1200" b="1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  <p:cxnSp>
          <p:nvCxnSpPr>
            <p:cNvPr id="329" name="Straight Arrow Connector 328"/>
            <p:cNvCxnSpPr>
              <a:stCxn id="328" idx="3"/>
              <a:endCxn id="327" idx="1"/>
            </p:cNvCxnSpPr>
            <p:nvPr/>
          </p:nvCxnSpPr>
          <p:spPr>
            <a:xfrm>
              <a:off x="7205492" y="294523"/>
              <a:ext cx="6473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/>
            <p:cNvSpPr txBox="1"/>
            <p:nvPr/>
          </p:nvSpPr>
          <p:spPr>
            <a:xfrm>
              <a:off x="8150955" y="817886"/>
              <a:ext cx="555995" cy="2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8150955" y="1953230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150954" y="2254786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8150955" y="2554011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8150955" y="2854056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8150955" y="3165286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8150955" y="3454088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8173629" y="1652355"/>
              <a:ext cx="563801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8150955" y="3741898"/>
              <a:ext cx="609149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8150955" y="4040952"/>
              <a:ext cx="704102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403" name="Rectangle 1029"/>
            <p:cNvSpPr>
              <a:spLocks noChangeArrowheads="1"/>
            </p:cNvSpPr>
            <p:nvPr/>
          </p:nvSpPr>
          <p:spPr bwMode="auto">
            <a:xfrm>
              <a:off x="7852880" y="4447778"/>
              <a:ext cx="1134088" cy="391210"/>
            </a:xfrm>
            <a:prstGeom prst="rect">
              <a:avLst/>
            </a:prstGeom>
            <a:solidFill>
              <a:srgbClr val="DDE9F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>
                  <a:solidFill>
                    <a:sysClr val="windowText" lastClr="000000"/>
                  </a:solidFill>
                  <a:cs typeface="Calibri" pitchFamily="34" charset="0"/>
                </a:rPr>
                <a:t>Freight </a:t>
              </a:r>
              <a:endParaRPr lang="en-CA" sz="1200" b="1" dirty="0">
                <a:solidFill>
                  <a:sysClr val="windowText" lastClr="000000"/>
                </a:solidFill>
                <a:cs typeface="Calibri" pitchFamily="34" charset="0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 dirty="0">
                  <a:solidFill>
                    <a:sysClr val="windowText" lastClr="000000"/>
                  </a:solidFill>
                  <a:cs typeface="Calibri" pitchFamily="34" charset="0"/>
                </a:rPr>
                <a:t>transportation</a:t>
              </a:r>
            </a:p>
          </p:txBody>
        </p:sp>
        <p:sp>
          <p:nvSpPr>
            <p:cNvPr id="404" name="Rectangle 1031"/>
            <p:cNvSpPr>
              <a:spLocks noChangeArrowheads="1"/>
            </p:cNvSpPr>
            <p:nvPr/>
          </p:nvSpPr>
          <p:spPr bwMode="auto">
            <a:xfrm>
              <a:off x="5844703" y="4448872"/>
              <a:ext cx="1360790" cy="391210"/>
            </a:xfrm>
            <a:prstGeom prst="rect">
              <a:avLst/>
            </a:prstGeom>
            <a:solidFill>
              <a:srgbClr val="DDE9F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>
                  <a:solidFill>
                    <a:sysClr val="windowText" lastClr="000000"/>
                  </a:solidFill>
                  <a:cs typeface="Calibri" pitchFamily="34" charset="0"/>
                </a:rPr>
                <a:t>Vehicle category</a:t>
              </a:r>
              <a:endParaRPr lang="en-CA" sz="1200" b="1" dirty="0">
                <a:solidFill>
                  <a:sysClr val="windowText" lastClr="000000"/>
                </a:solidFill>
                <a:cs typeface="Calibri" pitchFamily="34" charset="0"/>
              </a:endParaRPr>
            </a:p>
          </p:txBody>
        </p:sp>
        <p:cxnSp>
          <p:nvCxnSpPr>
            <p:cNvPr id="405" name="Straight Arrow Connector 404"/>
            <p:cNvCxnSpPr>
              <a:stCxn id="404" idx="3"/>
              <a:endCxn id="403" idx="1"/>
            </p:cNvCxnSpPr>
            <p:nvPr/>
          </p:nvCxnSpPr>
          <p:spPr>
            <a:xfrm flipV="1">
              <a:off x="7205493" y="4643383"/>
              <a:ext cx="647387" cy="10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Rectangle 1031"/>
            <p:cNvSpPr>
              <a:spLocks noChangeArrowheads="1"/>
            </p:cNvSpPr>
            <p:nvPr/>
          </p:nvSpPr>
          <p:spPr bwMode="auto">
            <a:xfrm>
              <a:off x="3765636" y="108454"/>
              <a:ext cx="1575778" cy="391210"/>
            </a:xfrm>
            <a:prstGeom prst="rect">
              <a:avLst/>
            </a:prstGeom>
            <a:solidFill>
              <a:srgbClr val="DDE9F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>
                  <a:solidFill>
                    <a:sysClr val="windowText" lastClr="000000"/>
                  </a:solidFill>
                  <a:cs typeface="Calibri" pitchFamily="34" charset="0"/>
                </a:rPr>
                <a:t>Vehicle Type</a:t>
              </a:r>
              <a:endParaRPr lang="en-CA" sz="1200" b="1" dirty="0">
                <a:solidFill>
                  <a:sysClr val="windowText" lastClr="000000"/>
                </a:solidFill>
                <a:cs typeface="Calibri" pitchFamily="34" charset="0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>
                  <a:solidFill>
                    <a:sysClr val="windowText" lastClr="000000"/>
                  </a:solidFill>
                  <a:cs typeface="Calibri" pitchFamily="34" charset="0"/>
                </a:rPr>
                <a:t>(ex. small cars</a:t>
              </a:r>
              <a:r>
                <a:rPr lang="en-CA" sz="1200" b="1" dirty="0">
                  <a:solidFill>
                    <a:sysClr val="windowText" lastClr="000000"/>
                  </a:solidFill>
                  <a:cs typeface="Calibri" pitchFamily="34" charset="0"/>
                </a:rPr>
                <a:t>)</a:t>
              </a:r>
            </a:p>
          </p:txBody>
        </p:sp>
        <p:cxnSp>
          <p:nvCxnSpPr>
            <p:cNvPr id="427" name="Straight Arrow Connector 426"/>
            <p:cNvCxnSpPr>
              <a:stCxn id="426" idx="3"/>
              <a:endCxn id="328" idx="1"/>
            </p:cNvCxnSpPr>
            <p:nvPr/>
          </p:nvCxnSpPr>
          <p:spPr>
            <a:xfrm flipV="1">
              <a:off x="5341414" y="294523"/>
              <a:ext cx="503288" cy="9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TextBox 459"/>
            <p:cNvSpPr txBox="1"/>
            <p:nvPr/>
          </p:nvSpPr>
          <p:spPr>
            <a:xfrm>
              <a:off x="8178188" y="4907224"/>
              <a:ext cx="581903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Tkm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8178188" y="5550679"/>
              <a:ext cx="581903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Tkm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8178188" y="5880103"/>
              <a:ext cx="581903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Tkm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8178188" y="6179963"/>
              <a:ext cx="581903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Tkm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8178188" y="6515665"/>
              <a:ext cx="581903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Tkm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8178188" y="5229394"/>
              <a:ext cx="581903" cy="280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Tkm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500" name="Rectangle 1031"/>
            <p:cNvSpPr>
              <a:spLocks noChangeArrowheads="1"/>
            </p:cNvSpPr>
            <p:nvPr/>
          </p:nvSpPr>
          <p:spPr bwMode="auto">
            <a:xfrm>
              <a:off x="1246736" y="98918"/>
              <a:ext cx="1866436" cy="391210"/>
            </a:xfrm>
            <a:prstGeom prst="rect">
              <a:avLst/>
            </a:prstGeom>
            <a:solidFill>
              <a:srgbClr val="DDE9F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sz="1200" b="1" dirty="0">
                  <a:solidFill>
                    <a:sysClr val="windowText" lastClr="000000"/>
                  </a:solidFill>
                  <a:cs typeface="Calibri" pitchFamily="34" charset="0"/>
                </a:rPr>
                <a:t>Fuels</a:t>
              </a:r>
            </a:p>
          </p:txBody>
        </p:sp>
        <p:cxnSp>
          <p:nvCxnSpPr>
            <p:cNvPr id="501" name="Straight Arrow Connector 500"/>
            <p:cNvCxnSpPr/>
            <p:nvPr/>
          </p:nvCxnSpPr>
          <p:spPr>
            <a:xfrm>
              <a:off x="3113172" y="475147"/>
              <a:ext cx="652464" cy="9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AutoShape 2"/>
            <p:cNvSpPr>
              <a:spLocks noChangeArrowheads="1"/>
            </p:cNvSpPr>
            <p:nvPr/>
          </p:nvSpPr>
          <p:spPr bwMode="auto">
            <a:xfrm>
              <a:off x="5949607" y="1244943"/>
              <a:ext cx="1166639" cy="39163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Small cars, long distance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544" name="Straight Arrow Connector 543"/>
            <p:cNvCxnSpPr>
              <a:stCxn id="505" idx="3"/>
              <a:endCxn id="545" idx="1"/>
            </p:cNvCxnSpPr>
            <p:nvPr/>
          </p:nvCxnSpPr>
          <p:spPr>
            <a:xfrm flipV="1">
              <a:off x="7116246" y="1414388"/>
              <a:ext cx="1034709" cy="263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TextBox 544"/>
            <p:cNvSpPr txBox="1"/>
            <p:nvPr/>
          </p:nvSpPr>
          <p:spPr>
            <a:xfrm>
              <a:off x="8150954" y="1274179"/>
              <a:ext cx="555995" cy="2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CA" sz="1200" dirty="0" err="1">
                  <a:solidFill>
                    <a:prstClr val="black"/>
                  </a:solidFill>
                </a:rPr>
                <a:t>Pkm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  <p:sp>
          <p:nvSpPr>
            <p:cNvPr id="78" name="AutoShape 2"/>
            <p:cNvSpPr>
              <a:spLocks noChangeArrowheads="1"/>
            </p:cNvSpPr>
            <p:nvPr/>
          </p:nvSpPr>
          <p:spPr bwMode="auto">
            <a:xfrm>
              <a:off x="3855615" y="1867366"/>
              <a:ext cx="1400603" cy="28332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err="1">
                  <a:solidFill>
                    <a:prstClr val="black"/>
                  </a:solidFill>
                  <a:cs typeface="Arial" pitchFamily="34" charset="0"/>
                </a:rPr>
                <a:t>ICE</a:t>
              </a: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, Improved, GSL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AutoShape 2"/>
            <p:cNvSpPr>
              <a:spLocks noChangeArrowheads="1"/>
            </p:cNvSpPr>
            <p:nvPr/>
          </p:nvSpPr>
          <p:spPr bwMode="auto">
            <a:xfrm>
              <a:off x="3855615" y="2565301"/>
              <a:ext cx="1400603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err="1">
                  <a:solidFill>
                    <a:prstClr val="black"/>
                  </a:solidFill>
                  <a:cs typeface="Arial" pitchFamily="34" charset="0"/>
                </a:rPr>
                <a:t>ICE</a:t>
              </a: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, Hybrid, GSL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AutoShape 2"/>
            <p:cNvSpPr>
              <a:spLocks noChangeArrowheads="1"/>
            </p:cNvSpPr>
            <p:nvPr/>
          </p:nvSpPr>
          <p:spPr bwMode="auto">
            <a:xfrm>
              <a:off x="3855615" y="1181991"/>
              <a:ext cx="1400603" cy="28332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err="1">
                  <a:solidFill>
                    <a:prstClr val="black"/>
                  </a:solidFill>
                  <a:cs typeface="Arial" pitchFamily="34" charset="0"/>
                </a:rPr>
                <a:t>ICE</a:t>
              </a: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, Standard, GSL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AutoShape 2"/>
            <p:cNvSpPr>
              <a:spLocks noChangeArrowheads="1"/>
            </p:cNvSpPr>
            <p:nvPr/>
          </p:nvSpPr>
          <p:spPr bwMode="auto">
            <a:xfrm>
              <a:off x="3867191" y="4437985"/>
              <a:ext cx="1552212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PHEV20  Lithium-ion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AutoShape 2"/>
            <p:cNvSpPr>
              <a:spLocks noChangeArrowheads="1"/>
            </p:cNvSpPr>
            <p:nvPr/>
          </p:nvSpPr>
          <p:spPr bwMode="auto">
            <a:xfrm>
              <a:off x="3867191" y="5191757"/>
              <a:ext cx="1533595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BEV150  Lithium-ion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3855615" y="3688743"/>
              <a:ext cx="1400603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Natural gas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AutoShape 2"/>
            <p:cNvSpPr>
              <a:spLocks noChangeArrowheads="1"/>
            </p:cNvSpPr>
            <p:nvPr/>
          </p:nvSpPr>
          <p:spPr bwMode="auto">
            <a:xfrm>
              <a:off x="3855615" y="4066648"/>
              <a:ext cx="1400603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dirty="0">
                  <a:solidFill>
                    <a:prstClr val="black"/>
                  </a:solidFill>
                  <a:cs typeface="Arial" pitchFamily="34" charset="0"/>
                </a:rPr>
                <a:t>Propane</a:t>
              </a:r>
            </a:p>
          </p:txBody>
        </p:sp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3855615" y="3301034"/>
              <a:ext cx="1400603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Flex fuel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AutoShape 2"/>
            <p:cNvSpPr>
              <a:spLocks noChangeArrowheads="1"/>
            </p:cNvSpPr>
            <p:nvPr/>
          </p:nvSpPr>
          <p:spPr bwMode="auto">
            <a:xfrm>
              <a:off x="3855615" y="1527528"/>
              <a:ext cx="1400603" cy="28332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err="1">
                  <a:solidFill>
                    <a:prstClr val="black"/>
                  </a:solidFill>
                  <a:cs typeface="Arial" pitchFamily="34" charset="0"/>
                </a:rPr>
                <a:t>ICE</a:t>
              </a: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, Standard, DST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AutoShape 2"/>
            <p:cNvSpPr>
              <a:spLocks noChangeArrowheads="1"/>
            </p:cNvSpPr>
            <p:nvPr/>
          </p:nvSpPr>
          <p:spPr bwMode="auto">
            <a:xfrm>
              <a:off x="3855615" y="2212508"/>
              <a:ext cx="1400603" cy="28332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err="1">
                  <a:solidFill>
                    <a:prstClr val="black"/>
                  </a:solidFill>
                  <a:cs typeface="Arial" pitchFamily="34" charset="0"/>
                </a:rPr>
                <a:t>ICE</a:t>
              </a: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, Improved, DST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AutoShape 2"/>
            <p:cNvSpPr>
              <a:spLocks noChangeArrowheads="1"/>
            </p:cNvSpPr>
            <p:nvPr/>
          </p:nvSpPr>
          <p:spPr bwMode="auto">
            <a:xfrm>
              <a:off x="3855615" y="2931151"/>
              <a:ext cx="1400603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 err="1">
                  <a:solidFill>
                    <a:prstClr val="black"/>
                  </a:solidFill>
                  <a:cs typeface="Arial" pitchFamily="34" charset="0"/>
                </a:rPr>
                <a:t>ICE</a:t>
              </a: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, Hybrid, DST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3867191" y="4817001"/>
              <a:ext cx="1552212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PHEV50  Lithium-ion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AutoShape 2"/>
            <p:cNvSpPr>
              <a:spLocks noChangeArrowheads="1"/>
            </p:cNvSpPr>
            <p:nvPr/>
          </p:nvSpPr>
          <p:spPr bwMode="auto">
            <a:xfrm>
              <a:off x="3867191" y="5560338"/>
              <a:ext cx="1533595" cy="30833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BEV300  Lithium-ion</a:t>
              </a:r>
              <a:endParaRPr lang="en-CA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5228371" y="1103968"/>
              <a:ext cx="660887" cy="4913504"/>
            </a:xfrm>
            <a:prstGeom prst="rightBrace">
              <a:avLst>
                <a:gd name="adj1" fmla="val 8333"/>
                <a:gd name="adj2" fmla="val 726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CA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67425" y="127180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ZoneTexte 79"/>
            <p:cNvSpPr txBox="1">
              <a:spLocks noChangeArrowheads="1"/>
            </p:cNvSpPr>
            <p:nvPr/>
          </p:nvSpPr>
          <p:spPr bwMode="auto">
            <a:xfrm rot="16200000">
              <a:off x="2478414" y="772736"/>
              <a:ext cx="910705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>
                  <a:solidFill>
                    <a:prstClr val="black"/>
                  </a:solidFill>
                  <a:latin typeface="Calibri"/>
                  <a:cs typeface="Arial" charset="0"/>
                </a:rPr>
                <a:t>Cellulosic E</a:t>
              </a:r>
              <a:endParaRPr lang="en-CA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16" name="ZoneTexte 79"/>
            <p:cNvSpPr txBox="1">
              <a:spLocks noChangeArrowheads="1"/>
            </p:cNvSpPr>
            <p:nvPr/>
          </p:nvSpPr>
          <p:spPr bwMode="auto">
            <a:xfrm rot="16200000">
              <a:off x="1369178" y="836856"/>
              <a:ext cx="695006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Butanol</a:t>
              </a:r>
            </a:p>
          </p:txBody>
        </p:sp>
        <p:sp>
          <p:nvSpPr>
            <p:cNvPr id="117" name="ZoneTexte 79"/>
            <p:cNvSpPr txBox="1">
              <a:spLocks noChangeArrowheads="1"/>
            </p:cNvSpPr>
            <p:nvPr/>
          </p:nvSpPr>
          <p:spPr bwMode="auto">
            <a:xfrm rot="16200000">
              <a:off x="734995" y="997957"/>
              <a:ext cx="454704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LNG</a:t>
              </a:r>
            </a:p>
          </p:txBody>
        </p:sp>
        <p:sp>
          <p:nvSpPr>
            <p:cNvPr id="118" name="ZoneTexte 79"/>
            <p:cNvSpPr txBox="1">
              <a:spLocks noChangeArrowheads="1"/>
            </p:cNvSpPr>
            <p:nvPr/>
          </p:nvSpPr>
          <p:spPr bwMode="auto">
            <a:xfrm rot="16200000">
              <a:off x="301526" y="941565"/>
              <a:ext cx="568882" cy="27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457200" eaLnBrk="1" hangingPunct="1"/>
              <a:r>
                <a:rPr lang="en-CA" sz="1200" b="1" dirty="0">
                  <a:solidFill>
                    <a:prstClr val="black"/>
                  </a:solidFill>
                  <a:latin typeface="Calibri"/>
                  <a:cs typeface="Arial" charset="0"/>
                </a:rPr>
                <a:t>Biojet</a:t>
              </a:r>
            </a:p>
          </p:txBody>
        </p:sp>
        <p:cxnSp>
          <p:nvCxnSpPr>
            <p:cNvPr id="478" name="Straight Arrow Connector 477"/>
            <p:cNvCxnSpPr/>
            <p:nvPr/>
          </p:nvCxnSpPr>
          <p:spPr>
            <a:xfrm>
              <a:off x="3580991" y="1323654"/>
              <a:ext cx="286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365480" y="127417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63535" y="127654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961590" y="127891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759645" y="128128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557700" y="128365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355755" y="128602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153810" y="128839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endCxn id="208" idx="0"/>
            </p:cNvCxnSpPr>
            <p:nvPr/>
          </p:nvCxnSpPr>
          <p:spPr>
            <a:xfrm flipH="1">
              <a:off x="1930029" y="1290769"/>
              <a:ext cx="21837" cy="4836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749920" y="129313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547975" y="129550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46030" y="129787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144085" y="130024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942140" y="130261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40195" y="130498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538250" y="1307359"/>
              <a:ext cx="0" cy="4557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3173139" y="1323654"/>
              <a:ext cx="3942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1749920" y="1319270"/>
              <a:ext cx="1213123" cy="338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2972879" y="1321281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1544837" y="1315635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3564056" y="2029210"/>
              <a:ext cx="286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3156204" y="2029210"/>
              <a:ext cx="3942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1732985" y="2024826"/>
              <a:ext cx="1213123" cy="338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2967233" y="2026837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1550480" y="2021191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3558410" y="2734766"/>
              <a:ext cx="286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3139269" y="2734766"/>
              <a:ext cx="3942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>
              <a:off x="1738628" y="2730382"/>
              <a:ext cx="1213123" cy="338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2972876" y="2732393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1533545" y="2726747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endCxn id="88" idx="1"/>
            </p:cNvCxnSpPr>
            <p:nvPr/>
          </p:nvCxnSpPr>
          <p:spPr>
            <a:xfrm flipV="1">
              <a:off x="3365480" y="1669192"/>
              <a:ext cx="490135" cy="172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2738945" y="1673609"/>
              <a:ext cx="6139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>
              <a:off x="2746080" y="1670919"/>
              <a:ext cx="2469" cy="169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2558401" y="1673609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3359834" y="2386037"/>
              <a:ext cx="490135" cy="172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2733299" y="2390454"/>
              <a:ext cx="6139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2740434" y="2387764"/>
              <a:ext cx="2469" cy="169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2552755" y="2390454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3365477" y="3102882"/>
              <a:ext cx="490135" cy="172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2738942" y="3107299"/>
              <a:ext cx="6139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2746077" y="3104609"/>
              <a:ext cx="2469" cy="169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>
              <a:off x="2558398" y="3107299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2959148" y="3465478"/>
              <a:ext cx="890821" cy="328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2967230" y="3460528"/>
              <a:ext cx="1899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2356481" y="3846940"/>
              <a:ext cx="15104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2153810" y="4220817"/>
              <a:ext cx="1690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1947453" y="4596571"/>
              <a:ext cx="19150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>
              <a:off x="3576305" y="4592154"/>
              <a:ext cx="286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1941807" y="4986040"/>
              <a:ext cx="19150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3570659" y="4981623"/>
              <a:ext cx="286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>
              <a:off x="1936161" y="5375509"/>
              <a:ext cx="19150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1930515" y="5764978"/>
              <a:ext cx="19150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AutoShape 2"/>
            <p:cNvSpPr>
              <a:spLocks noChangeArrowheads="1"/>
            </p:cNvSpPr>
            <p:nvPr/>
          </p:nvSpPr>
          <p:spPr bwMode="auto">
            <a:xfrm>
              <a:off x="941232" y="6127570"/>
              <a:ext cx="1977592" cy="3187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Charging station, Residential</a:t>
              </a:r>
              <a:endParaRPr lang="en-CA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AutoShape 2"/>
            <p:cNvSpPr>
              <a:spLocks noChangeArrowheads="1"/>
            </p:cNvSpPr>
            <p:nvPr/>
          </p:nvSpPr>
          <p:spPr bwMode="auto">
            <a:xfrm>
              <a:off x="941232" y="6472314"/>
              <a:ext cx="1977592" cy="30283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457200"/>
              <a:r>
                <a:rPr lang="en-CA" sz="1200">
                  <a:solidFill>
                    <a:prstClr val="black"/>
                  </a:solidFill>
                  <a:cs typeface="Arial" pitchFamily="34" charset="0"/>
                </a:rPr>
                <a:t>Charging station, Public</a:t>
              </a:r>
              <a:endParaRPr lang="en-CA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2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978" y="6154034"/>
              <a:ext cx="1333500" cy="6692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01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48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348880"/>
            <a:ext cx="8098159" cy="2267967"/>
          </a:xfrm>
        </p:spPr>
        <p:txBody>
          <a:bodyPr>
            <a:normAutofit/>
          </a:bodyPr>
          <a:lstStyle/>
          <a:p>
            <a:r>
              <a:rPr lang="en-CA" cap="none" dirty="0"/>
              <a:t>Scenario analysis approach</a:t>
            </a:r>
            <a:endParaRPr lang="fr-CA" cap="none" dirty="0"/>
          </a:p>
        </p:txBody>
      </p:sp>
    </p:spTree>
    <p:extLst>
      <p:ext uri="{BB962C8B-B14F-4D97-AF65-F5344CB8AC3E}">
        <p14:creationId xmlns:p14="http://schemas.microsoft.com/office/powerpoint/2010/main" val="108383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100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0784" y="476672"/>
            <a:ext cx="4320480" cy="558663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67113" y="6093296"/>
            <a:ext cx="3487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u="sng" dirty="0">
                <a:solidFill>
                  <a:schemeClr val="accent5"/>
                </a:solidFill>
                <a:latin typeface="Calibri" panose="020F0502020204030204" pitchFamily="34" charset="0"/>
              </a:rPr>
              <a:t>http://iet.polymtl.ca/tefp</a:t>
            </a:r>
            <a:r>
              <a:rPr lang="fr-CA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endParaRPr lang="fr-CA" sz="2400" b="1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16632"/>
            <a:ext cx="39244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172400" cy="49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1876" y="353854"/>
            <a:ext cx="3600400" cy="5404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49280"/>
            <a:ext cx="4784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548DD4"/>
                </a:solidFill>
              </a:rPr>
              <a:t>https://www.springer.com/gp/book/9783319744230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78152"/>
            <a:ext cx="3570850" cy="600968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096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48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348880"/>
            <a:ext cx="8098159" cy="2267967"/>
          </a:xfrm>
        </p:spPr>
        <p:txBody>
          <a:bodyPr>
            <a:normAutofit/>
          </a:bodyPr>
          <a:lstStyle/>
          <a:p>
            <a:r>
              <a:rPr lang="en-CA" cap="none" dirty="0"/>
              <a:t>Simplified classification of E3 models</a:t>
            </a:r>
          </a:p>
        </p:txBody>
      </p:sp>
    </p:spTree>
    <p:extLst>
      <p:ext uri="{BB962C8B-B14F-4D97-AF65-F5344CB8AC3E}">
        <p14:creationId xmlns:p14="http://schemas.microsoft.com/office/powerpoint/2010/main" val="87930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100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4129659" cy="5328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093296"/>
            <a:ext cx="402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accent5"/>
                </a:solidFill>
              </a:rPr>
              <a:t>iet.polymtl.ca/</a:t>
            </a:r>
            <a:r>
              <a:rPr lang="fr-CA" sz="2400" b="1" dirty="0" err="1">
                <a:solidFill>
                  <a:schemeClr val="accent5"/>
                </a:solidFill>
              </a:rPr>
              <a:t>energy-outlook</a:t>
            </a:r>
            <a:endParaRPr lang="fr-CA" sz="2400" b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4008" y="1196752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only Outlook including deep decarbonisation scenarios </a:t>
            </a:r>
            <a:r>
              <a:rPr lang="en-CA" sz="2000" dirty="0">
                <a:solidFill>
                  <a:schemeClr val="tx2"/>
                </a:solidFill>
                <a:latin typeface="Calibri" panose="020F0502020204030204" pitchFamily="34" charset="0"/>
              </a:rPr>
              <a:t>in Canada.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  <a:latin typeface="Calibri" panose="020F0502020204030204" pitchFamily="34" charset="0"/>
              </a:rPr>
              <a:t>Results at the 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provincial level</a:t>
            </a:r>
            <a:r>
              <a:rPr lang="en-CA" sz="200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  <a:latin typeface="Calibri" panose="020F0502020204030204" pitchFamily="34" charset="0"/>
              </a:rPr>
              <a:t>Reduction scenarios up to 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-80% by 2050 from 1990 levels.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This goal, like the intermediate GHG targets, </a:t>
            </a:r>
            <a:r>
              <a:rPr lang="en-US" sz="2000" b="1" dirty="0">
                <a:solidFill>
                  <a:srgbClr val="0070C0"/>
                </a:solidFill>
              </a:rPr>
              <a:t>will be missed </a:t>
            </a:r>
            <a:r>
              <a:rPr lang="en-US" sz="2000" b="1" dirty="0">
                <a:solidFill>
                  <a:schemeClr val="tx2"/>
                </a:solidFill>
              </a:rPr>
              <a:t>by a lot unless there is a significant turnaround.</a:t>
            </a:r>
            <a:endParaRPr lang="fr-CA" sz="20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8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b="1" dirty="0"/>
              <a:t>Scenarios for GHG mitigation </a:t>
            </a:r>
            <a:endParaRPr lang="en-CA" sz="32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2559"/>
            <a:ext cx="7555140" cy="3390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8571" y="4573530"/>
            <a:ext cx="6946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844" indent="-273844">
              <a:spcBef>
                <a:spcPts val="0"/>
              </a:spcBef>
              <a:defRPr/>
            </a:pPr>
            <a:r>
              <a:rPr lang="en-CA" b="1" dirty="0">
                <a:solidFill>
                  <a:schemeClr val="tx2"/>
                </a:solidFill>
              </a:rPr>
              <a:t>BAU</a:t>
            </a:r>
            <a:r>
              <a:rPr lang="en-CA" dirty="0">
                <a:solidFill>
                  <a:schemeClr val="tx2"/>
                </a:solidFill>
              </a:rPr>
              <a:t> : </a:t>
            </a:r>
            <a:r>
              <a:rPr lang="en-CA" b="1" dirty="0">
                <a:solidFill>
                  <a:srgbClr val="0070C0"/>
                </a:solidFill>
              </a:rPr>
              <a:t>Existing policies</a:t>
            </a:r>
          </a:p>
          <a:p>
            <a:pPr marL="273844" indent="-273844">
              <a:spcBef>
                <a:spcPts val="0"/>
              </a:spcBef>
              <a:defRPr/>
            </a:pPr>
            <a:r>
              <a:rPr lang="en-CA" b="1" dirty="0">
                <a:solidFill>
                  <a:schemeClr val="tx2"/>
                </a:solidFill>
              </a:rPr>
              <a:t>PRO</a:t>
            </a:r>
            <a:r>
              <a:rPr lang="en-CA" dirty="0">
                <a:solidFill>
                  <a:schemeClr val="tx2"/>
                </a:solidFill>
              </a:rPr>
              <a:t> : Individual </a:t>
            </a:r>
            <a:r>
              <a:rPr lang="en-CA" b="1" dirty="0">
                <a:solidFill>
                  <a:srgbClr val="0070C0"/>
                </a:solidFill>
              </a:rPr>
              <a:t>provincial targets</a:t>
            </a:r>
          </a:p>
          <a:p>
            <a:pPr marL="273844" indent="-273844">
              <a:spcBef>
                <a:spcPts val="0"/>
              </a:spcBef>
              <a:defRPr/>
            </a:pPr>
            <a:r>
              <a:rPr lang="en-CA" b="1" dirty="0">
                <a:solidFill>
                  <a:schemeClr val="tx2"/>
                </a:solidFill>
              </a:rPr>
              <a:t>FED</a:t>
            </a:r>
            <a:r>
              <a:rPr lang="en-CA" dirty="0">
                <a:solidFill>
                  <a:schemeClr val="tx2"/>
                </a:solidFill>
              </a:rPr>
              <a:t> : </a:t>
            </a:r>
            <a:r>
              <a:rPr lang="en-CA" b="1" dirty="0">
                <a:solidFill>
                  <a:srgbClr val="0070C0"/>
                </a:solidFill>
              </a:rPr>
              <a:t>Federal targets</a:t>
            </a:r>
            <a:r>
              <a:rPr lang="en-CA" dirty="0">
                <a:solidFill>
                  <a:schemeClr val="tx2"/>
                </a:solidFill>
              </a:rPr>
              <a:t> (30% by 2030 and 80% by 2050, from 2005 levels)</a:t>
            </a:r>
          </a:p>
          <a:p>
            <a:pPr marL="673894" lvl="1" indent="-273844">
              <a:spcBef>
                <a:spcPts val="0"/>
              </a:spcBef>
              <a:defRPr/>
            </a:pPr>
            <a:r>
              <a:rPr lang="en-CA" dirty="0">
                <a:solidFill>
                  <a:schemeClr val="tx2"/>
                </a:solidFill>
              </a:rPr>
              <a:t>   All reductions must be achieved domestically.</a:t>
            </a:r>
          </a:p>
          <a:p>
            <a:pPr marL="273844" indent="-273844">
              <a:spcBef>
                <a:spcPts val="0"/>
              </a:spcBef>
              <a:defRPr/>
            </a:pPr>
            <a:r>
              <a:rPr lang="en-CA" b="1" dirty="0">
                <a:solidFill>
                  <a:schemeClr val="tx2"/>
                </a:solidFill>
              </a:rPr>
              <a:t>FIM </a:t>
            </a:r>
            <a:r>
              <a:rPr lang="en-CA" dirty="0">
                <a:solidFill>
                  <a:schemeClr val="tx2"/>
                </a:solidFill>
              </a:rPr>
              <a:t>: Federal targets with </a:t>
            </a:r>
            <a:r>
              <a:rPr lang="en-CA" b="1" dirty="0">
                <a:solidFill>
                  <a:srgbClr val="0070C0"/>
                </a:solidFill>
              </a:rPr>
              <a:t>25% international carbon market purchases</a:t>
            </a:r>
          </a:p>
          <a:p>
            <a:pPr marL="273844" indent="-273844">
              <a:spcBef>
                <a:spcPts val="0"/>
              </a:spcBef>
              <a:defRPr/>
            </a:pPr>
            <a:r>
              <a:rPr lang="en-CA" b="1" dirty="0">
                <a:solidFill>
                  <a:schemeClr val="tx2"/>
                </a:solidFill>
              </a:rPr>
              <a:t>80P</a:t>
            </a:r>
            <a:r>
              <a:rPr lang="en-CA" dirty="0">
                <a:solidFill>
                  <a:schemeClr val="tx2"/>
                </a:solidFill>
              </a:rPr>
              <a:t> : </a:t>
            </a:r>
            <a:r>
              <a:rPr lang="en-CA" b="1" dirty="0">
                <a:solidFill>
                  <a:srgbClr val="0070C0"/>
                </a:solidFill>
              </a:rPr>
              <a:t>Deeper target </a:t>
            </a:r>
            <a:r>
              <a:rPr lang="en-CA" dirty="0">
                <a:solidFill>
                  <a:schemeClr val="tx2"/>
                </a:solidFill>
              </a:rPr>
              <a:t>(80% by 2050, from 1990 levels)</a:t>
            </a:r>
          </a:p>
        </p:txBody>
      </p:sp>
    </p:spTree>
    <p:extLst>
      <p:ext uri="{BB962C8B-B14F-4D97-AF65-F5344CB8AC3E}">
        <p14:creationId xmlns:p14="http://schemas.microsoft.com/office/powerpoint/2010/main" val="408781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b="1" dirty="0"/>
              <a:t>GHG </a:t>
            </a:r>
            <a:r>
              <a:rPr lang="fr-CA" sz="3200" b="1" dirty="0" err="1"/>
              <a:t>emissions</a:t>
            </a:r>
            <a:r>
              <a:rPr lang="fr-CA" sz="3200" b="1" dirty="0"/>
              <a:t> by </a:t>
            </a:r>
            <a:r>
              <a:rPr lang="fr-CA" sz="3200" b="1" dirty="0" err="1"/>
              <a:t>sector</a:t>
            </a:r>
            <a:r>
              <a:rPr lang="fr-CA" sz="3200" b="1" dirty="0"/>
              <a:t> </a:t>
            </a:r>
            <a:endParaRPr lang="en-CA" sz="32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56" y="1628800"/>
            <a:ext cx="8858287" cy="38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en-CA" sz="3600" b="1" dirty="0"/>
              <a:t>Final energy consumption - transportation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32856"/>
            <a:ext cx="8923157" cy="35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en-CA" sz="3600" b="1" dirty="0"/>
              <a:t>Market shares of light-duty vehicles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414462"/>
            <a:ext cx="7772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4534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b="1" dirty="0"/>
              <a:t>Marginal reduction cost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63280"/>
            <a:ext cx="9144000" cy="39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1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4534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b="1" dirty="0"/>
              <a:t>All results available by province - Quebec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392" y="1377473"/>
            <a:ext cx="9144000" cy="45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53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23528" y="1772816"/>
            <a:ext cx="8664899" cy="1656184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Thank you for your attention!</a:t>
            </a:r>
            <a:endParaRPr lang="fr-CA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5381276"/>
            <a:ext cx="9144000" cy="150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2019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3" y="44624"/>
            <a:ext cx="224087" cy="5256584"/>
          </a:xfrm>
          <a:prstGeom prst="rect">
            <a:avLst/>
          </a:prstGeom>
          <a:solidFill>
            <a:srgbClr val="06CDE2"/>
          </a:solidFill>
          <a:ln w="38100">
            <a:solidFill>
              <a:srgbClr val="1B416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1736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05" y="5732740"/>
            <a:ext cx="1439622" cy="8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3" y="26367"/>
            <a:ext cx="224087" cy="5256584"/>
          </a:xfrm>
          <a:prstGeom prst="rect">
            <a:avLst/>
          </a:prstGeom>
          <a:solidFill>
            <a:srgbClr val="06CDE2"/>
          </a:solidFill>
          <a:ln w="38100">
            <a:solidFill>
              <a:srgbClr val="1B416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1736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F9BC9-047D-4984-92B3-6BB1D833D7A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5381276"/>
            <a:ext cx="9144000" cy="150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7477-1CD7-404B-8D0F-F1717499011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05" y="5732740"/>
            <a:ext cx="1439622" cy="8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8C744-8F03-413D-8970-615076DAD2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7984" y="5533171"/>
            <a:ext cx="2534004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48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348880"/>
            <a:ext cx="8098159" cy="2267967"/>
          </a:xfrm>
        </p:spPr>
        <p:txBody>
          <a:bodyPr>
            <a:normAutofit/>
          </a:bodyPr>
          <a:lstStyle/>
          <a:p>
            <a:pPr algn="ctr"/>
            <a:r>
              <a:rPr lang="fr-CA" cap="none" dirty="0"/>
              <a:t>EXTRA</a:t>
            </a:r>
            <a:br>
              <a:rPr lang="fr-CA" cap="none" dirty="0"/>
            </a:br>
            <a:r>
              <a:rPr lang="fr-CA" cap="none" dirty="0"/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7973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tx2"/>
                </a:solidFill>
              </a:rPr>
              <a:t>For the Ministry of Environment of Quebec (MELCC)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7" y="1388919"/>
            <a:ext cx="4072252" cy="4938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621" y="1812131"/>
            <a:ext cx="4408793" cy="28599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4003" y="5031242"/>
            <a:ext cx="438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hlinkClick r:id="rId5"/>
              </a:rPr>
              <a:t>http://www.environnement.gouv.qc.ca/changementsclimatiques/trajectoires-emissions-ges.pdf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70125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17365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17365D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 </a:t>
            </a:r>
            <a:r>
              <a:rPr lang="en-CA" sz="4000" b="1" dirty="0">
                <a:solidFill>
                  <a:schemeClr val="tx2"/>
                </a:solidFill>
              </a:rPr>
              <a:t>Simplified classification of E3 models</a:t>
            </a:r>
            <a:endParaRPr lang="en-CA" sz="4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1148" y="2685582"/>
            <a:ext cx="8235652" cy="23338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9"/>
          <p:cNvSpPr txBox="1"/>
          <p:nvPr/>
        </p:nvSpPr>
        <p:spPr>
          <a:xfrm>
            <a:off x="511395" y="1502875"/>
            <a:ext cx="188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F497D"/>
                </a:solidFill>
              </a:rPr>
              <a:t>Top-down</a:t>
            </a:r>
          </a:p>
        </p:txBody>
      </p:sp>
      <p:sp>
        <p:nvSpPr>
          <p:cNvPr id="27" name="ZoneTexte 10"/>
          <p:cNvSpPr txBox="1"/>
          <p:nvPr/>
        </p:nvSpPr>
        <p:spPr>
          <a:xfrm>
            <a:off x="3841491" y="1485108"/>
            <a:ext cx="132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F497D"/>
                </a:solidFill>
              </a:rPr>
              <a:t>Hybrid</a:t>
            </a:r>
          </a:p>
        </p:txBody>
      </p:sp>
      <p:sp>
        <p:nvSpPr>
          <p:cNvPr id="28" name="ZoneTexte 11"/>
          <p:cNvSpPr txBox="1"/>
          <p:nvPr/>
        </p:nvSpPr>
        <p:spPr>
          <a:xfrm>
            <a:off x="6611563" y="1502875"/>
            <a:ext cx="203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F497D"/>
                </a:solidFill>
              </a:rPr>
              <a:t>Bottom-up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6016" y="4482345"/>
            <a:ext cx="4055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000" b="1" dirty="0">
                <a:solidFill>
                  <a:srgbClr val="1F497D"/>
                </a:solidFill>
              </a:rPr>
              <a:t>Typically used for:</a:t>
            </a:r>
          </a:p>
          <a:p>
            <a:endParaRPr lang="en-CA" sz="2000" b="1" dirty="0">
              <a:solidFill>
                <a:srgbClr val="1F497D"/>
              </a:solidFill>
            </a:endParaRPr>
          </a:p>
          <a:p>
            <a:pPr algn="r"/>
            <a:r>
              <a:rPr lang="en-CA" sz="2000" dirty="0">
                <a:solidFill>
                  <a:srgbClr val="1F497D"/>
                </a:solidFill>
              </a:rPr>
              <a:t>Evolution of energy systems, emerging technologies, GHG mitigation costs </a:t>
            </a:r>
          </a:p>
        </p:txBody>
      </p:sp>
      <p:sp>
        <p:nvSpPr>
          <p:cNvPr id="29" name="ZoneTexte 5"/>
          <p:cNvSpPr txBox="1"/>
          <p:nvPr/>
        </p:nvSpPr>
        <p:spPr>
          <a:xfrm>
            <a:off x="471490" y="2803796"/>
            <a:ext cx="424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Less energy details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Full economy 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Macro economic</a:t>
            </a:r>
          </a:p>
        </p:txBody>
      </p:sp>
      <p:sp>
        <p:nvSpPr>
          <p:cNvPr id="30" name="ZoneTexte 8"/>
          <p:cNvSpPr txBox="1"/>
          <p:nvPr/>
        </p:nvSpPr>
        <p:spPr>
          <a:xfrm>
            <a:off x="5868144" y="2802484"/>
            <a:ext cx="31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More energy details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Partial economy 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Techno-economic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1148" y="4482345"/>
            <a:ext cx="3616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1F497D"/>
                </a:solidFill>
              </a:rPr>
              <a:t>Typically used for:</a:t>
            </a:r>
          </a:p>
          <a:p>
            <a:endParaRPr lang="en-CA" sz="2000" dirty="0">
              <a:solidFill>
                <a:srgbClr val="1F497D"/>
              </a:solidFill>
            </a:endParaRPr>
          </a:p>
          <a:p>
            <a:r>
              <a:rPr lang="en-CA" sz="2000" dirty="0">
                <a:solidFill>
                  <a:srgbClr val="1F497D"/>
                </a:solidFill>
              </a:rPr>
              <a:t>Macroeconomic impacts (jobs, GDP, etc.) of energy and climate policies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1148" y="4071595"/>
            <a:ext cx="8235652" cy="23338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49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CA" sz="2000" dirty="0"/>
          </a:p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chemeClr val="tx2"/>
                </a:solidFill>
              </a:rPr>
              <a:t>Marginal abatement cost curves for 2030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3" y="1383153"/>
            <a:ext cx="8435280" cy="4745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27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chemeClr val="tx2"/>
                </a:solidFill>
              </a:rPr>
              <a:t>For the </a:t>
            </a:r>
            <a:r>
              <a:rPr lang="en-CA" sz="3200" b="1" dirty="0"/>
              <a:t>Metropolitan Montreal Community </a:t>
            </a:r>
            <a:endParaRPr lang="en-CA" sz="32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1764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34633" y="1346862"/>
            <a:ext cx="4330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Montreal wants to be a </a:t>
            </a:r>
            <a:r>
              <a:rPr lang="en-CA" b="1" dirty="0">
                <a:solidFill>
                  <a:srgbClr val="0070C0"/>
                </a:solidFill>
              </a:rPr>
              <a:t>leader in climate action</a:t>
            </a:r>
            <a:r>
              <a:rPr lang="en-CA" dirty="0"/>
              <a:t>, by achieving </a:t>
            </a:r>
            <a:r>
              <a:rPr lang="en-CA" b="1" dirty="0">
                <a:solidFill>
                  <a:srgbClr val="0070C0"/>
                </a:solidFill>
              </a:rPr>
              <a:t>carbon neutrality</a:t>
            </a:r>
            <a:r>
              <a:rPr lang="en-CA" dirty="0"/>
              <a:t> in 2050.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Collaboration to develop a GHG reduction plan, an adaptation / resiliency plan and define new GHG reduction measures in consultation with key stakeholders.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Modeling is necessary </a:t>
            </a:r>
            <a:r>
              <a:rPr lang="en-CA" dirty="0"/>
              <a:t>to establish GHG reduction trajectories that allow to achieve the </a:t>
            </a:r>
            <a:r>
              <a:rPr lang="en-CA" b="1" dirty="0">
                <a:solidFill>
                  <a:srgbClr val="0070C0"/>
                </a:solidFill>
              </a:rPr>
              <a:t>objectives of five metropolitan zones in 2030 and 2050</a:t>
            </a:r>
            <a:r>
              <a:rPr lang="en-CA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Development of a </a:t>
            </a:r>
            <a:r>
              <a:rPr lang="en-CA" b="1" dirty="0">
                <a:solidFill>
                  <a:srgbClr val="0070C0"/>
                </a:solidFill>
              </a:rPr>
              <a:t>multiregional urban TIMES model</a:t>
            </a:r>
            <a:r>
              <a:rPr lang="en-CA" dirty="0"/>
              <a:t> for the five zones of the Metropolitan Montreal Community (MMC). </a:t>
            </a:r>
          </a:p>
        </p:txBody>
      </p:sp>
    </p:spTree>
    <p:extLst>
      <p:ext uri="{BB962C8B-B14F-4D97-AF65-F5344CB8AC3E}">
        <p14:creationId xmlns:p14="http://schemas.microsoft.com/office/powerpoint/2010/main" val="1286977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3439"/>
            <a:ext cx="9144000" cy="346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>
              <a:solidFill>
                <a:srgbClr val="179BB5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4530804" y="1922531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4395283" y="2119668"/>
            <a:ext cx="332655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chemeClr val="tx2"/>
                </a:solidFill>
              </a:rPr>
              <a:t>Technology mixes at a finer special resolution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045722"/>
              </p:ext>
            </p:extLst>
          </p:nvPr>
        </p:nvGraphicFramePr>
        <p:xfrm>
          <a:off x="0" y="980728"/>
          <a:ext cx="5184576" cy="276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71863"/>
              </p:ext>
            </p:extLst>
          </p:nvPr>
        </p:nvGraphicFramePr>
        <p:xfrm>
          <a:off x="3347864" y="3674132"/>
          <a:ext cx="56330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33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17365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17365D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 </a:t>
            </a:r>
            <a:r>
              <a:rPr lang="en-CA" sz="4000" b="1" dirty="0">
                <a:solidFill>
                  <a:schemeClr val="tx2"/>
                </a:solidFill>
              </a:rPr>
              <a:t>Simplified classification of E3 models</a:t>
            </a:r>
            <a:endParaRPr lang="en-CA" sz="4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1148" y="2685582"/>
            <a:ext cx="8235652" cy="23338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9"/>
          <p:cNvSpPr txBox="1"/>
          <p:nvPr/>
        </p:nvSpPr>
        <p:spPr>
          <a:xfrm>
            <a:off x="511395" y="1502875"/>
            <a:ext cx="188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F497D"/>
                </a:solidFill>
              </a:rPr>
              <a:t>Top-down</a:t>
            </a:r>
          </a:p>
        </p:txBody>
      </p:sp>
      <p:sp>
        <p:nvSpPr>
          <p:cNvPr id="27" name="ZoneTexte 10"/>
          <p:cNvSpPr txBox="1"/>
          <p:nvPr/>
        </p:nvSpPr>
        <p:spPr>
          <a:xfrm>
            <a:off x="3835195" y="1484154"/>
            <a:ext cx="132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F497D"/>
                </a:solidFill>
              </a:rPr>
              <a:t>Hybrid</a:t>
            </a:r>
          </a:p>
        </p:txBody>
      </p:sp>
      <p:sp>
        <p:nvSpPr>
          <p:cNvPr id="28" name="ZoneTexte 11"/>
          <p:cNvSpPr txBox="1"/>
          <p:nvPr/>
        </p:nvSpPr>
        <p:spPr>
          <a:xfrm>
            <a:off x="6611563" y="1502875"/>
            <a:ext cx="203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1F497D"/>
                </a:solidFill>
              </a:rPr>
              <a:t>Bottom-up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6016" y="4390199"/>
            <a:ext cx="4055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000" b="1" dirty="0">
                <a:solidFill>
                  <a:srgbClr val="1F497D"/>
                </a:solidFill>
              </a:rPr>
              <a:t>Examples:</a:t>
            </a:r>
          </a:p>
          <a:p>
            <a:pPr algn="r"/>
            <a:endParaRPr lang="en-CA" sz="2000" b="1" dirty="0">
              <a:solidFill>
                <a:srgbClr val="1F497D"/>
              </a:solidFill>
            </a:endParaRPr>
          </a:p>
          <a:p>
            <a:pPr algn="r"/>
            <a:r>
              <a:rPr lang="en-CA" sz="2000" dirty="0">
                <a:solidFill>
                  <a:srgbClr val="1F497D"/>
                </a:solidFill>
              </a:rPr>
              <a:t>Optimisation models</a:t>
            </a:r>
          </a:p>
          <a:p>
            <a:pPr algn="r"/>
            <a:r>
              <a:rPr lang="en-CA" sz="2000" dirty="0">
                <a:solidFill>
                  <a:srgbClr val="1F497D"/>
                </a:solidFill>
              </a:rPr>
              <a:t>Simulation models</a:t>
            </a:r>
          </a:p>
        </p:txBody>
      </p:sp>
      <p:sp>
        <p:nvSpPr>
          <p:cNvPr id="29" name="ZoneTexte 5"/>
          <p:cNvSpPr txBox="1"/>
          <p:nvPr/>
        </p:nvSpPr>
        <p:spPr>
          <a:xfrm>
            <a:off x="471490" y="2803796"/>
            <a:ext cx="424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Less energy details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Full economy 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Macro economic</a:t>
            </a:r>
          </a:p>
        </p:txBody>
      </p:sp>
      <p:sp>
        <p:nvSpPr>
          <p:cNvPr id="30" name="ZoneTexte 8"/>
          <p:cNvSpPr txBox="1"/>
          <p:nvPr/>
        </p:nvSpPr>
        <p:spPr>
          <a:xfrm>
            <a:off x="5868144" y="2802484"/>
            <a:ext cx="310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More energy details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Partial economy </a:t>
            </a:r>
          </a:p>
          <a:p>
            <a:r>
              <a:rPr lang="en-CA" sz="2400" b="1" dirty="0">
                <a:solidFill>
                  <a:srgbClr val="0070C0"/>
                </a:solidFill>
              </a:rPr>
              <a:t>Techno-economic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1148" y="4390199"/>
            <a:ext cx="3616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1F497D"/>
                </a:solidFill>
              </a:rPr>
              <a:t>Examples:</a:t>
            </a:r>
          </a:p>
          <a:p>
            <a:endParaRPr lang="en-CA" sz="2000" dirty="0">
              <a:solidFill>
                <a:srgbClr val="1F497D"/>
              </a:solidFill>
            </a:endParaRPr>
          </a:p>
          <a:p>
            <a:r>
              <a:rPr lang="en-CA" sz="2000" dirty="0">
                <a:solidFill>
                  <a:srgbClr val="1F497D"/>
                </a:solidFill>
              </a:rPr>
              <a:t>General equilibrium models</a:t>
            </a:r>
          </a:p>
          <a:p>
            <a:r>
              <a:rPr lang="en-CA" sz="2000" dirty="0">
                <a:solidFill>
                  <a:srgbClr val="1F497D"/>
                </a:solidFill>
              </a:rPr>
              <a:t>Econometric models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1148" y="4071595"/>
            <a:ext cx="8235652" cy="23338"/>
          </a:xfrm>
          <a:prstGeom prst="straightConnector1">
            <a:avLst/>
          </a:prstGeom>
          <a:ln w="285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7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17365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17365D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 </a:t>
            </a:r>
            <a:r>
              <a:rPr lang="en-CA" sz="4000" b="1" dirty="0">
                <a:solidFill>
                  <a:schemeClr val="tx2"/>
                </a:solidFill>
              </a:rPr>
              <a:t>Simplified classification of E3 models</a:t>
            </a:r>
            <a:endParaRPr lang="en-CA" sz="4000" dirty="0"/>
          </a:p>
        </p:txBody>
      </p:sp>
      <p:sp>
        <p:nvSpPr>
          <p:cNvPr id="26" name="ZoneTexte 9"/>
          <p:cNvSpPr txBox="1"/>
          <p:nvPr/>
        </p:nvSpPr>
        <p:spPr>
          <a:xfrm>
            <a:off x="1187624" y="1555848"/>
            <a:ext cx="2016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548DD4"/>
                </a:solidFill>
              </a:rPr>
              <a:t>Simulation</a:t>
            </a:r>
          </a:p>
        </p:txBody>
      </p:sp>
      <p:sp>
        <p:nvSpPr>
          <p:cNvPr id="28" name="ZoneTexte 11"/>
          <p:cNvSpPr txBox="1"/>
          <p:nvPr/>
        </p:nvSpPr>
        <p:spPr>
          <a:xfrm>
            <a:off x="5364088" y="1525941"/>
            <a:ext cx="2404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>
                <a:solidFill>
                  <a:srgbClr val="548DD4"/>
                </a:solidFill>
              </a:rPr>
              <a:t>Optimisation</a:t>
            </a:r>
          </a:p>
        </p:txBody>
      </p:sp>
      <p:sp>
        <p:nvSpPr>
          <p:cNvPr id="29" name="ZoneTexte 5"/>
          <p:cNvSpPr txBox="1"/>
          <p:nvPr/>
        </p:nvSpPr>
        <p:spPr>
          <a:xfrm>
            <a:off x="683568" y="2673356"/>
            <a:ext cx="4028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1F497D"/>
                </a:solidFill>
              </a:rPr>
              <a:t>Exploratory models to assess the impacts of changes on energy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1F497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1F497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1F497D"/>
                </a:solidFill>
              </a:rPr>
              <a:t>Previsions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1F497D"/>
                </a:solidFill>
              </a:rPr>
              <a:t>Business-as-usual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548DD4"/>
                </a:solidFill>
              </a:rPr>
              <a:t>Most likely outcomes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1490" y="2276872"/>
            <a:ext cx="821531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5"/>
          <p:cNvSpPr txBox="1"/>
          <p:nvPr/>
        </p:nvSpPr>
        <p:spPr>
          <a:xfrm>
            <a:off x="5004048" y="2649075"/>
            <a:ext cx="4028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1F497D"/>
                </a:solidFill>
              </a:rPr>
              <a:t>Models that focus on specific criteria (e.g. costs) to assess changes in energy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1F497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1F497D"/>
                </a:solidFill>
              </a:rPr>
              <a:t>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1F497D"/>
                </a:solidFill>
              </a:rPr>
              <a:t>Energy transition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548DD4"/>
                </a:solidFill>
              </a:rPr>
              <a:t>Ideal outcomes</a:t>
            </a:r>
          </a:p>
        </p:txBody>
      </p:sp>
    </p:spTree>
    <p:extLst>
      <p:ext uri="{BB962C8B-B14F-4D97-AF65-F5344CB8AC3E}">
        <p14:creationId xmlns:p14="http://schemas.microsoft.com/office/powerpoint/2010/main" val="411794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7EC"/>
            </a:gs>
            <a:gs pos="48000">
              <a:srgbClr val="D7DBE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348880"/>
            <a:ext cx="8098159" cy="2267967"/>
          </a:xfrm>
        </p:spPr>
        <p:txBody>
          <a:bodyPr>
            <a:normAutofit/>
          </a:bodyPr>
          <a:lstStyle/>
          <a:p>
            <a:r>
              <a:rPr lang="fr-CA" cap="none" dirty="0"/>
              <a:t>The TIMES model </a:t>
            </a:r>
            <a:r>
              <a:rPr lang="fr-CA" cap="none" dirty="0" err="1"/>
              <a:t>generator</a:t>
            </a:r>
            <a:br>
              <a:rPr lang="fr-CA" cap="none" dirty="0"/>
            </a:br>
            <a:br>
              <a:rPr lang="fr-CA" cap="none" dirty="0"/>
            </a:br>
            <a:endParaRPr lang="fr-CA" cap="none" dirty="0"/>
          </a:p>
        </p:txBody>
      </p:sp>
    </p:spTree>
    <p:extLst>
      <p:ext uri="{BB962C8B-B14F-4D97-AF65-F5344CB8AC3E}">
        <p14:creationId xmlns:p14="http://schemas.microsoft.com/office/powerpoint/2010/main" val="200058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51520" y="1485379"/>
            <a:ext cx="8641655" cy="48959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90000"/>
              </a:lnSpc>
              <a:defRPr/>
            </a:pPr>
            <a:r>
              <a:rPr lang="en-CA" sz="2000" dirty="0"/>
              <a:t>Developed within the Energy Technology Systems Analysis Programme (</a:t>
            </a:r>
            <a:r>
              <a:rPr lang="en-CA" sz="2000" b="1" dirty="0">
                <a:solidFill>
                  <a:srgbClr val="0000FF"/>
                </a:solidFill>
                <a:hlinkClick r:id="rId8"/>
              </a:rPr>
              <a:t>ETSAP</a:t>
            </a:r>
            <a:r>
              <a:rPr lang="en-CA" sz="2000" dirty="0"/>
              <a:t>) of the </a:t>
            </a:r>
            <a:r>
              <a:rPr lang="en-CA" sz="2000" b="1" dirty="0">
                <a:solidFill>
                  <a:schemeClr val="accent5"/>
                </a:solidFill>
              </a:rPr>
              <a:t>International Energy Agency </a:t>
            </a:r>
            <a:r>
              <a:rPr lang="en-CA" sz="2000" dirty="0"/>
              <a:t>(</a:t>
            </a:r>
            <a:r>
              <a:rPr lang="en-CA" sz="2000" b="1" dirty="0">
                <a:solidFill>
                  <a:srgbClr val="0000FF"/>
                </a:solidFill>
                <a:hlinkClick r:id="rId9"/>
              </a:rPr>
              <a:t>IEA</a:t>
            </a:r>
            <a:r>
              <a:rPr lang="en-CA" sz="2000" dirty="0"/>
              <a:t>) since 1978</a:t>
            </a:r>
          </a:p>
          <a:p>
            <a:pPr marL="365125" indent="-365125">
              <a:lnSpc>
                <a:spcPct val="90000"/>
              </a:lnSpc>
              <a:defRPr/>
            </a:pPr>
            <a:r>
              <a:rPr lang="en-CA" sz="2000" dirty="0"/>
              <a:t>With the purpose of coming up with a </a:t>
            </a:r>
            <a:r>
              <a:rPr lang="en-CA" sz="2000" b="1" dirty="0">
                <a:solidFill>
                  <a:schemeClr val="accent5"/>
                </a:solidFill>
              </a:rPr>
              <a:t>common (optimisation) platform </a:t>
            </a:r>
            <a:r>
              <a:rPr lang="en-CA" sz="2000" dirty="0"/>
              <a:t>for countries to examine the evolution of their energy systems in response to technology developments and policy priorities</a:t>
            </a:r>
          </a:p>
          <a:p>
            <a:pPr marL="365125" indent="-365125">
              <a:lnSpc>
                <a:spcPct val="90000"/>
              </a:lnSpc>
              <a:defRPr/>
            </a:pPr>
            <a:r>
              <a:rPr lang="en-CA" sz="2000" dirty="0"/>
              <a:t>Since then, concerns over economic sustainability, climate change, energy security, and social safety call for an energy revolution with increasing urgency and a </a:t>
            </a:r>
            <a:r>
              <a:rPr lang="en-CA" sz="2000" b="1" dirty="0">
                <a:solidFill>
                  <a:schemeClr val="accent5"/>
                </a:solidFill>
              </a:rPr>
              <a:t>joint international effort is even more necessary than forty years ago</a:t>
            </a:r>
            <a:endParaRPr lang="en-CA" sz="2000" dirty="0"/>
          </a:p>
          <a:p>
            <a:pPr marL="365125" indent="-365125">
              <a:lnSpc>
                <a:spcPct val="90000"/>
              </a:lnSpc>
              <a:defRPr/>
            </a:pPr>
            <a:r>
              <a:rPr lang="en-CA" sz="2000" dirty="0"/>
              <a:t>Long and rich history of methodological developments and applications to support decision making                                                                                               in nearly </a:t>
            </a:r>
            <a:r>
              <a:rPr lang="en-CA" sz="2000" b="1" dirty="0">
                <a:solidFill>
                  <a:schemeClr val="accent5"/>
                </a:solidFill>
                <a:sym typeface="Wingdings" pitchFamily="2" charset="2"/>
              </a:rPr>
              <a:t>70 countries</a:t>
            </a:r>
            <a:endParaRPr lang="en-CA" sz="2000" dirty="0">
              <a:solidFill>
                <a:schemeClr val="accent5"/>
              </a:solidFill>
            </a:endParaRPr>
          </a:p>
          <a:p>
            <a:pPr marL="365125" indent="-365125">
              <a:lnSpc>
                <a:spcPct val="90000"/>
              </a:lnSpc>
              <a:defRPr/>
            </a:pPr>
            <a:r>
              <a:rPr lang="en-CA" sz="2000" b="1" dirty="0">
                <a:solidFill>
                  <a:schemeClr val="accent5"/>
                </a:solidFill>
              </a:rPr>
              <a:t>Canadian </a:t>
            </a:r>
            <a:r>
              <a:rPr lang="en-CA" sz="2000" dirty="0"/>
              <a:t>researchers at GERAD                                                                                  are among the prime developers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tx2"/>
                </a:solidFill>
              </a:rPr>
              <a:t> </a:t>
            </a:r>
            <a:r>
              <a:rPr lang="en-CA" b="1" dirty="0">
                <a:solidFill>
                  <a:schemeClr val="tx2"/>
                </a:solidFill>
              </a:rPr>
              <a:t>ETSAP – International Energy Agency</a:t>
            </a: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9" name="Picture 8" descr="ETSAP Tools"/>
          <p:cNvPicPr/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6" y="4248036"/>
            <a:ext cx="4888407" cy="218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42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Reference Energy System (RES)</a:t>
            </a:r>
            <a:endParaRPr lang="fr-CA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625" y="1266825"/>
            <a:ext cx="8462963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CA" dirty="0"/>
              <a:t>TIMES is based upon the concept of the </a:t>
            </a:r>
            <a:r>
              <a:rPr lang="en-CA" b="1" dirty="0">
                <a:solidFill>
                  <a:schemeClr val="accent5"/>
                </a:solidFill>
              </a:rPr>
              <a:t>Reference Energy System </a:t>
            </a:r>
            <a:r>
              <a:rPr lang="en-CA" dirty="0"/>
              <a:t>(RES)</a:t>
            </a:r>
            <a:r>
              <a:rPr lang="en-CA" dirty="0">
                <a:cs typeface="Tahoma" pitchFamily="34" charset="0"/>
              </a:rPr>
              <a:t>—or energy network—that represent all possible flows of energy within the integrated energy sector 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933056"/>
            <a:ext cx="8453438" cy="19272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8412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4529557" y="1906208"/>
            <a:ext cx="72006" cy="9133615"/>
          </a:xfrm>
          <a:prstGeom prst="rect">
            <a:avLst/>
          </a:prstGeom>
          <a:solidFill>
            <a:srgbClr val="06CDE2"/>
          </a:solidFill>
          <a:ln w="190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395284" y="2110523"/>
            <a:ext cx="332653" cy="914400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485379"/>
            <a:ext cx="8641655" cy="48959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spcAft>
                <a:spcPts val="300"/>
              </a:spcAft>
              <a:buClr>
                <a:schemeClr val="tx1"/>
              </a:buClr>
              <a:defRPr/>
            </a:pPr>
            <a:r>
              <a:rPr lang="en-CA" sz="2800" dirty="0">
                <a:solidFill>
                  <a:schemeClr val="tx2"/>
                </a:solidFill>
                <a:cs typeface="Arial" pitchFamily="34" charset="0"/>
              </a:rPr>
              <a:t>TIMES combines </a:t>
            </a:r>
            <a:r>
              <a:rPr lang="en-CA" sz="2800" b="1" dirty="0">
                <a:solidFill>
                  <a:schemeClr val="accent5"/>
                </a:solidFill>
                <a:cs typeface="Arial" pitchFamily="34" charset="0"/>
              </a:rPr>
              <a:t>advanced versions </a:t>
            </a:r>
            <a:r>
              <a:rPr lang="en-CA" sz="2800" dirty="0">
                <a:solidFill>
                  <a:schemeClr val="tx2"/>
                </a:solidFill>
                <a:cs typeface="Arial" pitchFamily="34" charset="0"/>
              </a:rPr>
              <a:t>of MARKAL models </a:t>
            </a:r>
          </a:p>
          <a:p>
            <a:pPr marL="365125" indent="-365125">
              <a:spcAft>
                <a:spcPts val="300"/>
              </a:spcAft>
              <a:buClr>
                <a:schemeClr val="tx1"/>
              </a:buClr>
              <a:defRPr/>
            </a:pPr>
            <a:r>
              <a:rPr lang="en-CA" sz="2800" b="1" dirty="0">
                <a:solidFill>
                  <a:schemeClr val="accent5"/>
                </a:solidFill>
              </a:rPr>
              <a:t>Integrated energy systems</a:t>
            </a:r>
            <a:r>
              <a:rPr lang="en-CA" sz="2800" dirty="0"/>
              <a:t>: capture the whole energy system (multi-fuel, multi-sector, multi-region)</a:t>
            </a:r>
          </a:p>
          <a:p>
            <a:pPr marL="365125" indent="-365125">
              <a:spcAft>
                <a:spcPts val="300"/>
              </a:spcAft>
              <a:buClr>
                <a:schemeClr val="tx1"/>
              </a:buClr>
              <a:defRPr/>
            </a:pPr>
            <a:r>
              <a:rPr lang="en-CA" sz="2800" b="1" dirty="0">
                <a:solidFill>
                  <a:schemeClr val="accent5"/>
                </a:solidFill>
                <a:sym typeface="Wingdings" pitchFamily="2" charset="2"/>
              </a:rPr>
              <a:t>Demand driven</a:t>
            </a:r>
            <a:r>
              <a:rPr lang="en-CA" sz="2800" dirty="0"/>
              <a:t>: Useful demands correspond to energy services demands may be elastic to their own prices</a:t>
            </a:r>
          </a:p>
          <a:p>
            <a:pPr marL="365125" indent="-365125">
              <a:spcAft>
                <a:spcPts val="300"/>
              </a:spcAft>
              <a:buClr>
                <a:schemeClr val="tx1"/>
              </a:buClr>
              <a:defRPr/>
            </a:pPr>
            <a:r>
              <a:rPr lang="en-CA" sz="2800" b="1" dirty="0">
                <a:solidFill>
                  <a:schemeClr val="accent5"/>
                </a:solidFill>
              </a:rPr>
              <a:t>Dynamic model</a:t>
            </a:r>
            <a:r>
              <a:rPr lang="en-CA" sz="2800" b="1" dirty="0">
                <a:solidFill>
                  <a:srgbClr val="0000FF"/>
                </a:solidFill>
              </a:rPr>
              <a:t>: </a:t>
            </a:r>
            <a:r>
              <a:rPr lang="en-CA" sz="2800" dirty="0"/>
              <a:t>over 30 to 50 years to capture long term structural changes  (or even 100 years for climate policies) </a:t>
            </a:r>
          </a:p>
          <a:p>
            <a:pPr marL="365125" indent="-365125">
              <a:spcAft>
                <a:spcPts val="300"/>
              </a:spcAft>
              <a:buClr>
                <a:schemeClr val="tx1"/>
              </a:buClr>
              <a:defRPr/>
            </a:pPr>
            <a:r>
              <a:rPr lang="en-CA" sz="2800" dirty="0"/>
              <a:t>Simulates </a:t>
            </a:r>
            <a:r>
              <a:rPr lang="en-CA" sz="2800" b="1" dirty="0">
                <a:solidFill>
                  <a:schemeClr val="accent5"/>
                </a:solidFill>
                <a:sym typeface="Wingdings" pitchFamily="2" charset="2"/>
              </a:rPr>
              <a:t>market competitions </a:t>
            </a:r>
            <a:r>
              <a:rPr lang="en-CA" sz="2800" dirty="0"/>
              <a:t>(of energy carriers and technologies) </a:t>
            </a:r>
            <a:r>
              <a:rPr lang="en-CA" sz="2800" b="1" dirty="0">
                <a:solidFill>
                  <a:schemeClr val="accent5"/>
                </a:solidFill>
                <a:sym typeface="Wingdings" pitchFamily="2" charset="2"/>
              </a:rPr>
              <a:t>through an optimisation (LP)</a:t>
            </a:r>
          </a:p>
          <a:p>
            <a:pPr marL="365125" indent="-365125">
              <a:spcAft>
                <a:spcPts val="300"/>
              </a:spcAft>
              <a:buClr>
                <a:schemeClr val="tx1"/>
              </a:buClr>
              <a:defRPr/>
            </a:pPr>
            <a:r>
              <a:rPr lang="en-CA" sz="2800" dirty="0"/>
              <a:t>Computes a </a:t>
            </a:r>
            <a:r>
              <a:rPr lang="en-CA" sz="2800" b="1" dirty="0">
                <a:solidFill>
                  <a:schemeClr val="accent5"/>
                </a:solidFill>
              </a:rPr>
              <a:t>partial equilibrium</a:t>
            </a:r>
            <a:endParaRPr lang="en-CA" sz="2800" dirty="0">
              <a:solidFill>
                <a:schemeClr val="accent5"/>
              </a:solidFill>
            </a:endParaRPr>
          </a:p>
          <a:p>
            <a:pPr>
              <a:buClr>
                <a:schemeClr val="tx1">
                  <a:lumMod val="50000"/>
                </a:schemeClr>
              </a:buClr>
              <a:buSzPct val="90000"/>
            </a:pPr>
            <a:r>
              <a:rPr lang="en-CA" sz="3600" b="1" dirty="0">
                <a:solidFill>
                  <a:srgbClr val="0000FF"/>
                </a:solidFill>
              </a:rPr>
              <a:t>→</a:t>
            </a:r>
            <a:r>
              <a:rPr lang="en-CA" sz="2800" dirty="0"/>
              <a:t> </a:t>
            </a:r>
            <a:r>
              <a:rPr lang="en-CA" sz="2800" b="1" dirty="0">
                <a:solidFill>
                  <a:schemeClr val="accent5"/>
                </a:solidFill>
              </a:rPr>
              <a:t>minimize</a:t>
            </a:r>
            <a:r>
              <a:rPr lang="en-CA" sz="2800" dirty="0"/>
              <a:t> the total discounted cost</a:t>
            </a:r>
            <a:br>
              <a:rPr lang="en-CA" sz="2800" dirty="0"/>
            </a:br>
            <a:r>
              <a:rPr lang="en-CA" sz="2800" dirty="0"/>
              <a:t>(or equivalently, maximise the net social surplus)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b="1" dirty="0">
                <a:solidFill>
                  <a:schemeClr val="tx2"/>
                </a:solidFill>
              </a:rPr>
              <a:t> </a:t>
            </a:r>
            <a:r>
              <a:rPr lang="en-CA" sz="4000" b="1" dirty="0"/>
              <a:t>TIMES  Characteristics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3732828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ESMIA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4BACC6"/>
      </a:accent1>
      <a:accent2>
        <a:srgbClr val="8369A5"/>
      </a:accent2>
      <a:accent3>
        <a:srgbClr val="85CF7B"/>
      </a:accent3>
      <a:accent4>
        <a:srgbClr val="F7A45F"/>
      </a:accent4>
      <a:accent5>
        <a:srgbClr val="548DD4"/>
      </a:accent5>
      <a:accent6>
        <a:srgbClr val="FFFF7D"/>
      </a:accent6>
      <a:hlink>
        <a:srgbClr val="17365D"/>
      </a:hlink>
      <a:folHlink>
        <a:srgbClr val="3185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C63F"/>
      </a:accent1>
      <a:accent2>
        <a:srgbClr val="66952E"/>
      </a:accent2>
      <a:accent3>
        <a:srgbClr val="9BC4A5"/>
      </a:accent3>
      <a:accent4>
        <a:srgbClr val="42A26D"/>
      </a:accent4>
      <a:accent5>
        <a:srgbClr val="27AAE1"/>
      </a:accent5>
      <a:accent6>
        <a:srgbClr val="228FBD"/>
      </a:accent6>
      <a:hlink>
        <a:srgbClr val="8DC63F"/>
      </a:hlink>
      <a:folHlink>
        <a:srgbClr val="6695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24979</TotalTime>
  <Words>1170</Words>
  <Application>Microsoft Macintosh PowerPoint</Application>
  <PresentationFormat>Affichage à l'écran (4:3)</PresentationFormat>
  <Paragraphs>281</Paragraphs>
  <Slides>32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Wingdings</vt:lpstr>
      <vt:lpstr>Office Theme</vt:lpstr>
      <vt:lpstr>1_Office Theme</vt:lpstr>
      <vt:lpstr>Using a TIMES approach to assess low-carbon transport and climate change mitigation policy scenarios  </vt:lpstr>
      <vt:lpstr>Simplified classification of E3 models</vt:lpstr>
      <vt:lpstr> Simplified classification of E3 models</vt:lpstr>
      <vt:lpstr> Simplified classification of E3 models</vt:lpstr>
      <vt:lpstr> Simplified classification of E3 models</vt:lpstr>
      <vt:lpstr>The TIMES model generator  </vt:lpstr>
      <vt:lpstr> ETSAP – International Energy Agency</vt:lpstr>
      <vt:lpstr>Reference Energy System (RES)</vt:lpstr>
      <vt:lpstr> TIMES  Characteristics</vt:lpstr>
      <vt:lpstr> Space and time dimensions</vt:lpstr>
      <vt:lpstr>In summary ….</vt:lpstr>
      <vt:lpstr>The NATEM model  North American TIMES Energy Model</vt:lpstr>
      <vt:lpstr>NATEM</vt:lpstr>
      <vt:lpstr>Présentation PowerPoint</vt:lpstr>
      <vt:lpstr>Présentation PowerPoint</vt:lpstr>
      <vt:lpstr>Scenario analysis approach</vt:lpstr>
      <vt:lpstr>Présentation PowerPoint</vt:lpstr>
      <vt:lpstr>Présentation PowerPoint</vt:lpstr>
      <vt:lpstr>Présentation PowerPoint</vt:lpstr>
      <vt:lpstr>Présentation PowerPoint</vt:lpstr>
      <vt:lpstr>Scenarios for GHG mitigation </vt:lpstr>
      <vt:lpstr>GHG emissions by sector </vt:lpstr>
      <vt:lpstr>Final energy consumption - transportation</vt:lpstr>
      <vt:lpstr>Market shares of light-duty vehicles</vt:lpstr>
      <vt:lpstr>Marginal reduction cost</vt:lpstr>
      <vt:lpstr>All results available by province - Quebec</vt:lpstr>
      <vt:lpstr>Thank you for your attention!</vt:lpstr>
      <vt:lpstr>EXTRA SLIDES</vt:lpstr>
      <vt:lpstr>For the Ministry of Environment of Quebec (MELCC)</vt:lpstr>
      <vt:lpstr>Marginal abatement cost curves for 2030</vt:lpstr>
      <vt:lpstr>For the Metropolitan Montreal Community </vt:lpstr>
      <vt:lpstr>Technology mixes at a finer special resolution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</dc:creator>
  <cp:lastModifiedBy>olivier bahn</cp:lastModifiedBy>
  <cp:revision>1856</cp:revision>
  <cp:lastPrinted>2018-04-12T18:53:44Z</cp:lastPrinted>
  <dcterms:created xsi:type="dcterms:W3CDTF">2013-12-07T22:02:36Z</dcterms:created>
  <dcterms:modified xsi:type="dcterms:W3CDTF">2019-11-06T16:32:30Z</dcterms:modified>
</cp:coreProperties>
</file>