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notesMasterIdLst>
    <p:notesMasterId r:id="rId11"/>
  </p:notesMasterIdLst>
  <p:handoutMasterIdLst>
    <p:handoutMasterId r:id="rId12"/>
  </p:handoutMasterIdLst>
  <p:sldIdLst>
    <p:sldId id="277" r:id="rId2"/>
    <p:sldId id="309" r:id="rId3"/>
    <p:sldId id="265" r:id="rId4"/>
    <p:sldId id="267" r:id="rId5"/>
    <p:sldId id="278" r:id="rId6"/>
    <p:sldId id="308" r:id="rId7"/>
    <p:sldId id="282" r:id="rId8"/>
    <p:sldId id="306" r:id="rId9"/>
    <p:sldId id="288"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E Howerter" initials="SEH" lastIdx="16" clrIdx="0">
    <p:extLst>
      <p:ext uri="{19B8F6BF-5375-455C-9EA6-DF929625EA0E}">
        <p15:presenceInfo xmlns:p15="http://schemas.microsoft.com/office/powerpoint/2012/main" userId="Sarah E Hower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B64A"/>
    <a:srgbClr val="E8A844"/>
    <a:srgbClr val="7C945C"/>
    <a:srgbClr val="D1E6E0"/>
    <a:srgbClr val="366658"/>
    <a:srgbClr val="617E33"/>
    <a:srgbClr val="E6EDDB"/>
    <a:srgbClr val="E9FDD0"/>
    <a:srgbClr val="E3F6C8"/>
    <a:srgbClr val="DBED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50"/>
    <p:restoredTop sz="91896"/>
  </p:normalViewPr>
  <p:slideViewPr>
    <p:cSldViewPr snapToGrid="0" snapToObjects="1">
      <p:cViewPr varScale="1">
        <p:scale>
          <a:sx n="79" d="100"/>
          <a:sy n="79" d="100"/>
        </p:scale>
        <p:origin x="33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F67A28E-2C94-4897-BE0C-864E292F1237}" type="datetimeFigureOut">
              <a:rPr lang="en-US" smtClean="0"/>
              <a:t>11/6/2019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648D970-6452-4155-A62E-AE90A88B4C3A}" type="slidenum">
              <a:rPr lang="en-US" smtClean="0"/>
              <a:t>‹#›</a:t>
            </a:fld>
            <a:endParaRPr lang="en-US"/>
          </a:p>
        </p:txBody>
      </p:sp>
    </p:spTree>
    <p:extLst>
      <p:ext uri="{BB962C8B-B14F-4D97-AF65-F5344CB8AC3E}">
        <p14:creationId xmlns:p14="http://schemas.microsoft.com/office/powerpoint/2010/main" val="376842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0C69CA9-7C2D-0B4A-A447-C2188315E0CB}" type="datetimeFigureOut">
              <a:rPr lang="en-US" smtClean="0"/>
              <a:t>11/6/2019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05CE138-79F0-EE46-94E3-C95D66112921}" type="slidenum">
              <a:rPr lang="en-US" smtClean="0"/>
              <a:t>‹#›</a:t>
            </a:fld>
            <a:endParaRPr lang="en-US"/>
          </a:p>
        </p:txBody>
      </p:sp>
    </p:spTree>
    <p:extLst>
      <p:ext uri="{BB962C8B-B14F-4D97-AF65-F5344CB8AC3E}">
        <p14:creationId xmlns:p14="http://schemas.microsoft.com/office/powerpoint/2010/main" val="2241297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RQs</a:t>
            </a:r>
          </a:p>
        </p:txBody>
      </p:sp>
      <p:sp>
        <p:nvSpPr>
          <p:cNvPr id="4" name="Slide Number Placeholder 3"/>
          <p:cNvSpPr>
            <a:spLocks noGrp="1"/>
          </p:cNvSpPr>
          <p:nvPr>
            <p:ph type="sldNum" sz="quarter" idx="5"/>
          </p:nvPr>
        </p:nvSpPr>
        <p:spPr/>
        <p:txBody>
          <a:bodyPr/>
          <a:lstStyle/>
          <a:p>
            <a:fld id="{505CE138-79F0-EE46-94E3-C95D66112921}" type="slidenum">
              <a:rPr lang="en-US" smtClean="0"/>
              <a:t>2</a:t>
            </a:fld>
            <a:endParaRPr lang="en-US"/>
          </a:p>
        </p:txBody>
      </p:sp>
    </p:spTree>
    <p:extLst>
      <p:ext uri="{BB962C8B-B14F-4D97-AF65-F5344CB8AC3E}">
        <p14:creationId xmlns:p14="http://schemas.microsoft.com/office/powerpoint/2010/main" val="1047008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RQs</a:t>
            </a:r>
          </a:p>
        </p:txBody>
      </p:sp>
      <p:sp>
        <p:nvSpPr>
          <p:cNvPr id="4" name="Slide Number Placeholder 3"/>
          <p:cNvSpPr>
            <a:spLocks noGrp="1"/>
          </p:cNvSpPr>
          <p:nvPr>
            <p:ph type="sldNum" sz="quarter" idx="5"/>
          </p:nvPr>
        </p:nvSpPr>
        <p:spPr/>
        <p:txBody>
          <a:bodyPr/>
          <a:lstStyle/>
          <a:p>
            <a:fld id="{505CE138-79F0-EE46-94E3-C95D66112921}" type="slidenum">
              <a:rPr lang="en-US" smtClean="0"/>
              <a:t>3</a:t>
            </a:fld>
            <a:endParaRPr lang="en-US"/>
          </a:p>
        </p:txBody>
      </p:sp>
    </p:spTree>
    <p:extLst>
      <p:ext uri="{BB962C8B-B14F-4D97-AF65-F5344CB8AC3E}">
        <p14:creationId xmlns:p14="http://schemas.microsoft.com/office/powerpoint/2010/main" val="2147382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CE138-79F0-EE46-94E3-C95D66112921}" type="slidenum">
              <a:rPr lang="en-US" smtClean="0"/>
              <a:t>4</a:t>
            </a:fld>
            <a:endParaRPr lang="en-US"/>
          </a:p>
        </p:txBody>
      </p:sp>
    </p:spTree>
    <p:extLst>
      <p:ext uri="{BB962C8B-B14F-4D97-AF65-F5344CB8AC3E}">
        <p14:creationId xmlns:p14="http://schemas.microsoft.com/office/powerpoint/2010/main" val="473618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5CE138-79F0-EE46-94E3-C95D66112921}" type="slidenum">
              <a:rPr lang="en-US" smtClean="0"/>
              <a:t>5</a:t>
            </a:fld>
            <a:endParaRPr lang="en-US"/>
          </a:p>
        </p:txBody>
      </p:sp>
    </p:spTree>
    <p:extLst>
      <p:ext uri="{BB962C8B-B14F-4D97-AF65-F5344CB8AC3E}">
        <p14:creationId xmlns:p14="http://schemas.microsoft.com/office/powerpoint/2010/main" val="1439811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CE138-79F0-EE46-94E3-C95D66112921}" type="slidenum">
              <a:rPr lang="en-US" smtClean="0"/>
              <a:t>6</a:t>
            </a:fld>
            <a:endParaRPr lang="en-US"/>
          </a:p>
        </p:txBody>
      </p:sp>
    </p:spTree>
    <p:extLst>
      <p:ext uri="{BB962C8B-B14F-4D97-AF65-F5344CB8AC3E}">
        <p14:creationId xmlns:p14="http://schemas.microsoft.com/office/powerpoint/2010/main" val="1831865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5CE138-79F0-EE46-94E3-C95D66112921}" type="slidenum">
              <a:rPr lang="en-US" smtClean="0"/>
              <a:t>7</a:t>
            </a:fld>
            <a:endParaRPr lang="en-US"/>
          </a:p>
        </p:txBody>
      </p:sp>
    </p:spTree>
    <p:extLst>
      <p:ext uri="{BB962C8B-B14F-4D97-AF65-F5344CB8AC3E}">
        <p14:creationId xmlns:p14="http://schemas.microsoft.com/office/powerpoint/2010/main" val="2108239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t>All renewable energy is used to meet baseline 2030 demand in the high renewable case so PEV charging results more dispatch of fossil fuel plants therefore increases emissions and generating costs</a:t>
            </a:r>
          </a:p>
          <a:p>
            <a:endParaRPr lang="en-US" dirty="0"/>
          </a:p>
        </p:txBody>
      </p:sp>
      <p:sp>
        <p:nvSpPr>
          <p:cNvPr id="4" name="Slide Number Placeholder 3"/>
          <p:cNvSpPr>
            <a:spLocks noGrp="1"/>
          </p:cNvSpPr>
          <p:nvPr>
            <p:ph type="sldNum" sz="quarter" idx="5"/>
          </p:nvPr>
        </p:nvSpPr>
        <p:spPr/>
        <p:txBody>
          <a:bodyPr/>
          <a:lstStyle/>
          <a:p>
            <a:fld id="{505CE138-79F0-EE46-94E3-C95D66112921}" type="slidenum">
              <a:rPr lang="en-US" smtClean="0"/>
              <a:t>9</a:t>
            </a:fld>
            <a:endParaRPr lang="en-US"/>
          </a:p>
        </p:txBody>
      </p:sp>
    </p:spTree>
    <p:extLst>
      <p:ext uri="{BB962C8B-B14F-4D97-AF65-F5344CB8AC3E}">
        <p14:creationId xmlns:p14="http://schemas.microsoft.com/office/powerpoint/2010/main" val="2247717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r>
              <a:rPr lang="en-US" dirty="0"/>
              <a:t>Wednesday, May 29, 2019</a:t>
            </a: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7BB4589C-8816-CA4E-89C0-4E5DC15D014A}" type="slidenum">
              <a:rPr lang="en-US" smtClean="0"/>
              <a:t>‹#›</a:t>
            </a:fld>
            <a:endParaRPr lang="en-US"/>
          </a:p>
        </p:txBody>
      </p:sp>
    </p:spTree>
    <p:extLst>
      <p:ext uri="{BB962C8B-B14F-4D97-AF65-F5344CB8AC3E}">
        <p14:creationId xmlns:p14="http://schemas.microsoft.com/office/powerpoint/2010/main" val="322600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Wednesday, May 29, 2019</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4589C-8816-CA4E-89C0-4E5DC15D014A}" type="slidenum">
              <a:rPr lang="en-US" smtClean="0"/>
              <a:t>‹#›</a:t>
            </a:fld>
            <a:endParaRPr lang="en-US"/>
          </a:p>
        </p:txBody>
      </p:sp>
    </p:spTree>
    <p:extLst>
      <p:ext uri="{BB962C8B-B14F-4D97-AF65-F5344CB8AC3E}">
        <p14:creationId xmlns:p14="http://schemas.microsoft.com/office/powerpoint/2010/main" val="119971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r>
              <a:rPr lang="en-US" dirty="0"/>
              <a:t>Wednesday, May 29, 2019</a:t>
            </a:r>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7BB4589C-8816-CA4E-89C0-4E5DC15D014A}" type="slidenum">
              <a:rPr lang="en-US" smtClean="0"/>
              <a:t>‹#›</a:t>
            </a:fld>
            <a:endParaRPr lang="en-US"/>
          </a:p>
        </p:txBody>
      </p:sp>
    </p:spTree>
    <p:extLst>
      <p:ext uri="{BB962C8B-B14F-4D97-AF65-F5344CB8AC3E}">
        <p14:creationId xmlns:p14="http://schemas.microsoft.com/office/powerpoint/2010/main" val="143296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Wednesday, May 29, 2019</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7BB4589C-8816-CA4E-89C0-4E5DC15D014A}" type="slidenum">
              <a:rPr lang="en-US" smtClean="0"/>
              <a:t>‹#›</a:t>
            </a:fld>
            <a:endParaRPr lang="en-US"/>
          </a:p>
        </p:txBody>
      </p:sp>
    </p:spTree>
    <p:extLst>
      <p:ext uri="{BB962C8B-B14F-4D97-AF65-F5344CB8AC3E}">
        <p14:creationId xmlns:p14="http://schemas.microsoft.com/office/powerpoint/2010/main" val="4048077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r>
              <a:rPr lang="en-US" dirty="0"/>
              <a:t>Wednesday, May 29, 2019</a:t>
            </a: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BB4589C-8816-CA4E-89C0-4E5DC15D014A}" type="slidenum">
              <a:rPr lang="en-US" smtClean="0"/>
              <a:t>‹#›</a:t>
            </a:fld>
            <a:endParaRPr lang="en-US"/>
          </a:p>
        </p:txBody>
      </p:sp>
    </p:spTree>
    <p:extLst>
      <p:ext uri="{BB962C8B-B14F-4D97-AF65-F5344CB8AC3E}">
        <p14:creationId xmlns:p14="http://schemas.microsoft.com/office/powerpoint/2010/main" val="602946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Wednesday, May 29, 2019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4589C-8816-CA4E-89C0-4E5DC15D014A}" type="slidenum">
              <a:rPr lang="en-US" smtClean="0"/>
              <a:t>‹#›</a:t>
            </a:fld>
            <a:endParaRPr lang="en-US"/>
          </a:p>
        </p:txBody>
      </p:sp>
    </p:spTree>
    <p:extLst>
      <p:ext uri="{BB962C8B-B14F-4D97-AF65-F5344CB8AC3E}">
        <p14:creationId xmlns:p14="http://schemas.microsoft.com/office/powerpoint/2010/main" val="398651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Wednesday, May 29, 2019</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B4589C-8816-CA4E-89C0-4E5DC15D014A}" type="slidenum">
              <a:rPr lang="en-US" smtClean="0"/>
              <a:t>‹#›</a:t>
            </a:fld>
            <a:endParaRPr lang="en-US"/>
          </a:p>
        </p:txBody>
      </p:sp>
    </p:spTree>
    <p:extLst>
      <p:ext uri="{BB962C8B-B14F-4D97-AF65-F5344CB8AC3E}">
        <p14:creationId xmlns:p14="http://schemas.microsoft.com/office/powerpoint/2010/main" val="345259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t>Wednesday, May 29, 2019</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B4589C-8816-CA4E-89C0-4E5DC15D014A}" type="slidenum">
              <a:rPr lang="en-US" smtClean="0"/>
              <a:t>‹#›</a:t>
            </a:fld>
            <a:endParaRPr lang="en-US"/>
          </a:p>
        </p:txBody>
      </p:sp>
    </p:spTree>
    <p:extLst>
      <p:ext uri="{BB962C8B-B14F-4D97-AF65-F5344CB8AC3E}">
        <p14:creationId xmlns:p14="http://schemas.microsoft.com/office/powerpoint/2010/main" val="1136248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Wednesday, May 29, 2019</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B4589C-8816-CA4E-89C0-4E5DC15D014A}" type="slidenum">
              <a:rPr lang="en-US" smtClean="0"/>
              <a:t>‹#›</a:t>
            </a:fld>
            <a:endParaRPr lang="en-US"/>
          </a:p>
        </p:txBody>
      </p:sp>
    </p:spTree>
    <p:extLst>
      <p:ext uri="{BB962C8B-B14F-4D97-AF65-F5344CB8AC3E}">
        <p14:creationId xmlns:p14="http://schemas.microsoft.com/office/powerpoint/2010/main" val="1807870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r>
              <a:rPr lang="en-US" dirty="0"/>
              <a:t>Wednesday, May 29, 2019</a:t>
            </a: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7BB4589C-8816-CA4E-89C0-4E5DC15D014A}" type="slidenum">
              <a:rPr lang="en-US" smtClean="0"/>
              <a:t>‹#›</a:t>
            </a:fld>
            <a:endParaRPr lang="en-US"/>
          </a:p>
        </p:txBody>
      </p:sp>
    </p:spTree>
    <p:extLst>
      <p:ext uri="{BB962C8B-B14F-4D97-AF65-F5344CB8AC3E}">
        <p14:creationId xmlns:p14="http://schemas.microsoft.com/office/powerpoint/2010/main" val="3494636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dirty="0"/>
              <a:t>Wednesday, May 29, 2019</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4589C-8816-CA4E-89C0-4E5DC15D014A}" type="slidenum">
              <a:rPr lang="en-US" smtClean="0"/>
              <a:t>‹#›</a:t>
            </a:fld>
            <a:endParaRPr lang="en-US"/>
          </a:p>
        </p:txBody>
      </p:sp>
    </p:spTree>
    <p:extLst>
      <p:ext uri="{BB962C8B-B14F-4D97-AF65-F5344CB8AC3E}">
        <p14:creationId xmlns:p14="http://schemas.microsoft.com/office/powerpoint/2010/main" val="754966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r>
              <a:rPr lang="en-US" dirty="0"/>
              <a:t>Wednesday, May 29, 2019</a:t>
            </a: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BB4589C-8816-CA4E-89C0-4E5DC15D014A}"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8373482"/>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ftr="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50FCFCA-934E-A144-A87F-347627D6409B}"/>
              </a:ext>
            </a:extLst>
          </p:cNvPr>
          <p:cNvSpPr/>
          <p:nvPr/>
        </p:nvSpPr>
        <p:spPr>
          <a:xfrm>
            <a:off x="452387" y="702644"/>
            <a:ext cx="6354813" cy="577004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E15AC095-3AF4-DC41-AD0D-89CC30B5FEF5}"/>
              </a:ext>
            </a:extLst>
          </p:cNvPr>
          <p:cNvSpPr>
            <a:spLocks noGrp="1"/>
          </p:cNvSpPr>
          <p:nvPr>
            <p:ph type="sldNum" sz="quarter" idx="12"/>
          </p:nvPr>
        </p:nvSpPr>
        <p:spPr/>
        <p:txBody>
          <a:bodyPr/>
          <a:lstStyle/>
          <a:p>
            <a:fld id="{7BB4589C-8816-CA4E-89C0-4E5DC15D014A}" type="slidenum">
              <a:rPr lang="en-US" smtClean="0"/>
              <a:t>1</a:t>
            </a:fld>
            <a:endParaRPr lang="en-US"/>
          </a:p>
        </p:txBody>
      </p:sp>
      <p:sp>
        <p:nvSpPr>
          <p:cNvPr id="6" name="Title 1">
            <a:extLst>
              <a:ext uri="{FF2B5EF4-FFF2-40B4-BE49-F238E27FC236}">
                <a16:creationId xmlns:a16="http://schemas.microsoft.com/office/drawing/2014/main" id="{BC7C0220-F878-FA4C-BE55-CB580B3CCB1F}"/>
              </a:ext>
            </a:extLst>
          </p:cNvPr>
          <p:cNvSpPr txBox="1">
            <a:spLocks/>
          </p:cNvSpPr>
          <p:nvPr/>
        </p:nvSpPr>
        <p:spPr>
          <a:xfrm>
            <a:off x="779538" y="1020225"/>
            <a:ext cx="5557467" cy="3115839"/>
          </a:xfrm>
          <a:prstGeom prst="rect">
            <a:avLst/>
          </a:prstGeom>
        </p:spPr>
        <p:txBody>
          <a:bodyPr>
            <a:normAutofit fontScale="97500"/>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900" dirty="0"/>
              <a:t>Electric Vehicle Energy Demand and Regional Electricity Generation</a:t>
            </a:r>
          </a:p>
          <a:p>
            <a:r>
              <a:rPr lang="en-US" cap="none" dirty="0"/>
              <a:t>Modeling Overview</a:t>
            </a:r>
          </a:p>
        </p:txBody>
      </p:sp>
      <p:sp>
        <p:nvSpPr>
          <p:cNvPr id="12" name="TextBox 11">
            <a:extLst>
              <a:ext uri="{FF2B5EF4-FFF2-40B4-BE49-F238E27FC236}">
                <a16:creationId xmlns:a16="http://schemas.microsoft.com/office/drawing/2014/main" id="{1B4D2522-3FB0-1044-ADAE-14DD06BF38E5}"/>
              </a:ext>
            </a:extLst>
          </p:cNvPr>
          <p:cNvSpPr txBox="1"/>
          <p:nvPr/>
        </p:nvSpPr>
        <p:spPr>
          <a:xfrm>
            <a:off x="779537" y="4995358"/>
            <a:ext cx="5795433" cy="923330"/>
          </a:xfrm>
          <a:prstGeom prst="rect">
            <a:avLst/>
          </a:prstGeom>
          <a:noFill/>
        </p:spPr>
        <p:txBody>
          <a:bodyPr wrap="square" rtlCol="0">
            <a:spAutoFit/>
          </a:bodyPr>
          <a:lstStyle/>
          <a:p>
            <a:r>
              <a:rPr lang="en-US" b="1" dirty="0">
                <a:solidFill>
                  <a:schemeClr val="accent2"/>
                </a:solidFill>
              </a:rPr>
              <a:t>JCCTRP Toronto Workshop</a:t>
            </a:r>
          </a:p>
          <a:p>
            <a:r>
              <a:rPr lang="en-US" dirty="0">
                <a:solidFill>
                  <a:schemeClr val="accent2"/>
                </a:solidFill>
              </a:rPr>
              <a:t>Jonathan Dowds</a:t>
            </a:r>
          </a:p>
          <a:p>
            <a:r>
              <a:rPr lang="en-US" dirty="0">
                <a:solidFill>
                  <a:schemeClr val="accent2"/>
                </a:solidFill>
              </a:rPr>
              <a:t>November 11</a:t>
            </a:r>
            <a:r>
              <a:rPr lang="en-US" baseline="30000" dirty="0">
                <a:solidFill>
                  <a:schemeClr val="accent2"/>
                </a:solidFill>
              </a:rPr>
              <a:t>th</a:t>
            </a:r>
            <a:r>
              <a:rPr lang="en-US" dirty="0">
                <a:solidFill>
                  <a:schemeClr val="accent2"/>
                </a:solidFill>
              </a:rPr>
              <a:t>, 2019</a:t>
            </a:r>
          </a:p>
        </p:txBody>
      </p:sp>
      <p:pic>
        <p:nvPicPr>
          <p:cNvPr id="14" name="Picture 13">
            <a:extLst>
              <a:ext uri="{FF2B5EF4-FFF2-40B4-BE49-F238E27FC236}">
                <a16:creationId xmlns:a16="http://schemas.microsoft.com/office/drawing/2014/main" id="{8DD82951-128D-E145-BCFA-B8ECE5071AEF}"/>
              </a:ext>
            </a:extLst>
          </p:cNvPr>
          <p:cNvPicPr>
            <a:picLocks noChangeAspect="1"/>
          </p:cNvPicPr>
          <p:nvPr/>
        </p:nvPicPr>
        <p:blipFill rotWithShape="1">
          <a:blip r:embed="rId2">
            <a:duotone>
              <a:schemeClr val="accent2">
                <a:shade val="45000"/>
                <a:satMod val="135000"/>
              </a:schemeClr>
              <a:prstClr val="white"/>
            </a:duotone>
          </a:blip>
          <a:srcRect r="79127"/>
          <a:stretch/>
        </p:blipFill>
        <p:spPr>
          <a:xfrm>
            <a:off x="5642581" y="5510459"/>
            <a:ext cx="510838" cy="640080"/>
          </a:xfrm>
          <a:prstGeom prst="rect">
            <a:avLst/>
          </a:prstGeom>
        </p:spPr>
      </p:pic>
      <p:pic>
        <p:nvPicPr>
          <p:cNvPr id="15" name="Picture 14">
            <a:extLst>
              <a:ext uri="{FF2B5EF4-FFF2-40B4-BE49-F238E27FC236}">
                <a16:creationId xmlns:a16="http://schemas.microsoft.com/office/drawing/2014/main" id="{AD4F8AAC-92D0-4E40-AC1C-4BFA7C00DE17}"/>
              </a:ext>
            </a:extLst>
          </p:cNvPr>
          <p:cNvPicPr>
            <a:picLocks noChangeAspect="1"/>
          </p:cNvPicPr>
          <p:nvPr/>
        </p:nvPicPr>
        <p:blipFill rotWithShape="1">
          <a:blip r:embed="rId2">
            <a:duotone>
              <a:schemeClr val="accent2">
                <a:shade val="45000"/>
                <a:satMod val="135000"/>
              </a:schemeClr>
              <a:prstClr val="white"/>
            </a:duotone>
          </a:blip>
          <a:srcRect l="20274" r="-913"/>
          <a:stretch/>
        </p:blipFill>
        <p:spPr>
          <a:xfrm>
            <a:off x="3662956" y="5515678"/>
            <a:ext cx="1973544" cy="640080"/>
          </a:xfrm>
          <a:prstGeom prst="rect">
            <a:avLst/>
          </a:prstGeom>
        </p:spPr>
      </p:pic>
    </p:spTree>
    <p:extLst>
      <p:ext uri="{BB962C8B-B14F-4D97-AF65-F5344CB8AC3E}">
        <p14:creationId xmlns:p14="http://schemas.microsoft.com/office/powerpoint/2010/main" val="248236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EF53F37-6709-4FB0-B498-E62CE0C334AE}"/>
              </a:ext>
            </a:extLst>
          </p:cNvPr>
          <p:cNvPicPr>
            <a:picLocks noChangeAspect="1"/>
          </p:cNvPicPr>
          <p:nvPr/>
        </p:nvPicPr>
        <p:blipFill>
          <a:blip r:embed="rId3"/>
          <a:stretch>
            <a:fillRect/>
          </a:stretch>
        </p:blipFill>
        <p:spPr>
          <a:xfrm>
            <a:off x="8348767" y="4085620"/>
            <a:ext cx="3761458" cy="2702060"/>
          </a:xfrm>
          <a:prstGeom prst="rect">
            <a:avLst/>
          </a:prstGeom>
        </p:spPr>
      </p:pic>
      <p:sp>
        <p:nvSpPr>
          <p:cNvPr id="2" name="Title 1">
            <a:extLst>
              <a:ext uri="{FF2B5EF4-FFF2-40B4-BE49-F238E27FC236}">
                <a16:creationId xmlns:a16="http://schemas.microsoft.com/office/drawing/2014/main" id="{2AA8DA1F-A395-5643-BD76-1D3E16287173}"/>
              </a:ext>
            </a:extLst>
          </p:cNvPr>
          <p:cNvSpPr>
            <a:spLocks noGrp="1"/>
          </p:cNvSpPr>
          <p:nvPr>
            <p:ph type="title"/>
          </p:nvPr>
        </p:nvSpPr>
        <p:spPr/>
        <p:txBody>
          <a:bodyPr/>
          <a:lstStyle/>
          <a:p>
            <a:r>
              <a:rPr lang="en-US" dirty="0"/>
              <a:t>Policy Environment in the Northeast united states</a:t>
            </a:r>
          </a:p>
        </p:txBody>
      </p:sp>
      <p:sp>
        <p:nvSpPr>
          <p:cNvPr id="5" name="Slide Number Placeholder 4">
            <a:extLst>
              <a:ext uri="{FF2B5EF4-FFF2-40B4-BE49-F238E27FC236}">
                <a16:creationId xmlns:a16="http://schemas.microsoft.com/office/drawing/2014/main" id="{E73BECA6-3A32-F640-924E-F9595FAA807F}"/>
              </a:ext>
            </a:extLst>
          </p:cNvPr>
          <p:cNvSpPr>
            <a:spLocks noGrp="1"/>
          </p:cNvSpPr>
          <p:nvPr>
            <p:ph type="sldNum" sz="quarter" idx="12"/>
          </p:nvPr>
        </p:nvSpPr>
        <p:spPr/>
        <p:txBody>
          <a:bodyPr/>
          <a:lstStyle/>
          <a:p>
            <a:fld id="{7BB4589C-8816-CA4E-89C0-4E5DC15D014A}" type="slidenum">
              <a:rPr lang="en-US" smtClean="0"/>
              <a:t>2</a:t>
            </a:fld>
            <a:endParaRPr lang="en-US"/>
          </a:p>
        </p:txBody>
      </p:sp>
      <p:sp>
        <p:nvSpPr>
          <p:cNvPr id="7" name="Content Placeholder 6">
            <a:extLst>
              <a:ext uri="{FF2B5EF4-FFF2-40B4-BE49-F238E27FC236}">
                <a16:creationId xmlns:a16="http://schemas.microsoft.com/office/drawing/2014/main" id="{EDD658B5-78BA-4439-9C01-CAA5726ECD4A}"/>
              </a:ext>
            </a:extLst>
          </p:cNvPr>
          <p:cNvSpPr>
            <a:spLocks noGrp="1"/>
          </p:cNvSpPr>
          <p:nvPr>
            <p:ph idx="1"/>
          </p:nvPr>
        </p:nvSpPr>
        <p:spPr>
          <a:xfrm>
            <a:off x="552008" y="1530235"/>
            <a:ext cx="11029615" cy="5267173"/>
          </a:xfrm>
        </p:spPr>
        <p:txBody>
          <a:bodyPr>
            <a:normAutofit/>
          </a:bodyPr>
          <a:lstStyle/>
          <a:p>
            <a:r>
              <a:rPr lang="en-US" sz="2800" dirty="0"/>
              <a:t>Regional Greenhouse Gas Initiative</a:t>
            </a:r>
          </a:p>
          <a:p>
            <a:pPr lvl="1"/>
            <a:r>
              <a:rPr lang="en-US" sz="2400" dirty="0"/>
              <a:t>Electric power sector specific cap-and-trade program launched in 2009</a:t>
            </a:r>
          </a:p>
          <a:p>
            <a:r>
              <a:rPr lang="en-US" sz="2800" dirty="0"/>
              <a:t>Transportation and Climate Initiative</a:t>
            </a:r>
          </a:p>
          <a:p>
            <a:pPr lvl="1"/>
            <a:r>
              <a:rPr lang="en-US" sz="2400" dirty="0"/>
              <a:t>Transportation sector specific cap-and-trade program in development</a:t>
            </a:r>
          </a:p>
          <a:p>
            <a:pPr lvl="1"/>
            <a:r>
              <a:rPr lang="en-US" sz="2400" dirty="0"/>
              <a:t>December 2019: Draft MOU &amp; Modeling Results</a:t>
            </a:r>
          </a:p>
          <a:p>
            <a:pPr lvl="1"/>
            <a:r>
              <a:rPr lang="en-US" sz="2400" dirty="0"/>
              <a:t>Spring 2020: Final MOU</a:t>
            </a:r>
          </a:p>
          <a:p>
            <a:pPr lvl="1"/>
            <a:r>
              <a:rPr lang="en-US" sz="2400" dirty="0"/>
              <a:t>2021 Rulemaking </a:t>
            </a:r>
          </a:p>
          <a:p>
            <a:pPr lvl="1"/>
            <a:r>
              <a:rPr lang="en-US" sz="2400" dirty="0"/>
              <a:t>2022 Possible implementation</a:t>
            </a:r>
          </a:p>
          <a:p>
            <a:pPr lvl="1"/>
            <a:endParaRPr lang="en-US" sz="2600" dirty="0"/>
          </a:p>
        </p:txBody>
      </p:sp>
    </p:spTree>
    <p:extLst>
      <p:ext uri="{BB962C8B-B14F-4D97-AF65-F5344CB8AC3E}">
        <p14:creationId xmlns:p14="http://schemas.microsoft.com/office/powerpoint/2010/main" val="1917179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8DA1F-A395-5643-BD76-1D3E16287173}"/>
              </a:ext>
            </a:extLst>
          </p:cNvPr>
          <p:cNvSpPr>
            <a:spLocks noGrp="1"/>
          </p:cNvSpPr>
          <p:nvPr>
            <p:ph type="title"/>
          </p:nvPr>
        </p:nvSpPr>
        <p:spPr/>
        <p:txBody>
          <a:bodyPr/>
          <a:lstStyle/>
          <a:p>
            <a:r>
              <a:rPr lang="en-US" dirty="0"/>
              <a:t>Research Overview</a:t>
            </a:r>
          </a:p>
        </p:txBody>
      </p:sp>
      <p:sp>
        <p:nvSpPr>
          <p:cNvPr id="3" name="Content Placeholder 2">
            <a:extLst>
              <a:ext uri="{FF2B5EF4-FFF2-40B4-BE49-F238E27FC236}">
                <a16:creationId xmlns:a16="http://schemas.microsoft.com/office/drawing/2014/main" id="{1ED0C0D5-E159-B042-B94A-D6445BBFA4E5}"/>
              </a:ext>
            </a:extLst>
          </p:cNvPr>
          <p:cNvSpPr>
            <a:spLocks noGrp="1"/>
          </p:cNvSpPr>
          <p:nvPr>
            <p:ph idx="1"/>
          </p:nvPr>
        </p:nvSpPr>
        <p:spPr>
          <a:xfrm>
            <a:off x="5441244" y="2005605"/>
            <a:ext cx="6378223" cy="3004140"/>
          </a:xfrm>
        </p:spPr>
        <p:txBody>
          <a:bodyPr>
            <a:normAutofit fontScale="85000" lnSpcReduction="10000"/>
          </a:bodyPr>
          <a:lstStyle/>
          <a:p>
            <a:pPr marL="0" indent="0">
              <a:buNone/>
            </a:pPr>
            <a:r>
              <a:rPr lang="en-US" sz="2600" dirty="0"/>
              <a:t>What is the cost of the deep decarbonization of the transportation sector via vehicle electrification?</a:t>
            </a:r>
          </a:p>
          <a:p>
            <a:pPr marL="0" indent="0">
              <a:buNone/>
            </a:pPr>
            <a:endParaRPr lang="en-US" dirty="0"/>
          </a:p>
          <a:p>
            <a:r>
              <a:rPr lang="en-US" dirty="0"/>
              <a:t>PEV Charging Demand Model: </a:t>
            </a:r>
            <a:r>
              <a:rPr lang="en-US" i="1" dirty="0">
                <a:solidFill>
                  <a:schemeClr val="bg1">
                    <a:lumMod val="50000"/>
                  </a:schemeClr>
                </a:solidFill>
              </a:rPr>
              <a:t>How do you get from travel behavior data to realistic hourly electricity demand?</a:t>
            </a:r>
          </a:p>
          <a:p>
            <a:r>
              <a:rPr lang="en-US" dirty="0"/>
              <a:t>Regional Electricity Generation &amp; Dispatch Model: </a:t>
            </a:r>
            <a:r>
              <a:rPr lang="en-US" i="1" dirty="0">
                <a:solidFill>
                  <a:schemeClr val="bg1">
                    <a:lumMod val="50000"/>
                  </a:schemeClr>
                </a:solidFill>
              </a:rPr>
              <a:t>What power plant should be utilized when to serve the demand for electricity? </a:t>
            </a:r>
          </a:p>
          <a:p>
            <a:r>
              <a:rPr lang="en-US" dirty="0">
                <a:solidFill>
                  <a:schemeClr val="tx1"/>
                </a:solidFill>
              </a:rPr>
              <a:t>Combined</a:t>
            </a:r>
            <a:r>
              <a:rPr lang="en-US" i="1" dirty="0">
                <a:solidFill>
                  <a:schemeClr val="bg1">
                    <a:lumMod val="50000"/>
                  </a:schemeClr>
                </a:solidFill>
              </a:rPr>
              <a:t>: How will vehicle electrification impact the power generation in terms of costs, emissions, renewable utilization, etc.? </a:t>
            </a:r>
          </a:p>
          <a:p>
            <a:endParaRPr lang="en-US" dirty="0"/>
          </a:p>
        </p:txBody>
      </p:sp>
      <p:sp>
        <p:nvSpPr>
          <p:cNvPr id="5" name="Slide Number Placeholder 4">
            <a:extLst>
              <a:ext uri="{FF2B5EF4-FFF2-40B4-BE49-F238E27FC236}">
                <a16:creationId xmlns:a16="http://schemas.microsoft.com/office/drawing/2014/main" id="{E73BECA6-3A32-F640-924E-F9595FAA807F}"/>
              </a:ext>
            </a:extLst>
          </p:cNvPr>
          <p:cNvSpPr>
            <a:spLocks noGrp="1"/>
          </p:cNvSpPr>
          <p:nvPr>
            <p:ph type="sldNum" sz="quarter" idx="12"/>
          </p:nvPr>
        </p:nvSpPr>
        <p:spPr/>
        <p:txBody>
          <a:bodyPr/>
          <a:lstStyle/>
          <a:p>
            <a:fld id="{7BB4589C-8816-CA4E-89C0-4E5DC15D014A}" type="slidenum">
              <a:rPr lang="en-US" smtClean="0"/>
              <a:t>3</a:t>
            </a:fld>
            <a:endParaRPr lang="en-US"/>
          </a:p>
        </p:txBody>
      </p:sp>
      <p:pic>
        <p:nvPicPr>
          <p:cNvPr id="6" name="Content Placeholder 6">
            <a:extLst>
              <a:ext uri="{FF2B5EF4-FFF2-40B4-BE49-F238E27FC236}">
                <a16:creationId xmlns:a16="http://schemas.microsoft.com/office/drawing/2014/main" id="{051E224B-D56A-4F4C-B190-99379E9CBF68}"/>
              </a:ext>
            </a:extLst>
          </p:cNvPr>
          <p:cNvPicPr>
            <a:picLocks noChangeAspect="1"/>
          </p:cNvPicPr>
          <p:nvPr/>
        </p:nvPicPr>
        <p:blipFill rotWithShape="1">
          <a:blip r:embed="rId3"/>
          <a:srcRect t="10773"/>
          <a:stretch/>
        </p:blipFill>
        <p:spPr>
          <a:xfrm>
            <a:off x="421795" y="1926582"/>
            <a:ext cx="4705529" cy="4552725"/>
          </a:xfrm>
          <a:prstGeom prst="rect">
            <a:avLst/>
          </a:prstGeom>
        </p:spPr>
      </p:pic>
    </p:spTree>
    <p:extLst>
      <p:ext uri="{BB962C8B-B14F-4D97-AF65-F5344CB8AC3E}">
        <p14:creationId xmlns:p14="http://schemas.microsoft.com/office/powerpoint/2010/main" val="505625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22D3E84D-E6B8-470E-8B1B-6808F17CFE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699" y="1019089"/>
            <a:ext cx="10096500" cy="4533900"/>
          </a:xfrm>
          <a:prstGeom prst="rect">
            <a:avLst/>
          </a:prstGeom>
        </p:spPr>
      </p:pic>
      <p:sp>
        <p:nvSpPr>
          <p:cNvPr id="2" name="Title 1">
            <a:extLst>
              <a:ext uri="{FF2B5EF4-FFF2-40B4-BE49-F238E27FC236}">
                <a16:creationId xmlns:a16="http://schemas.microsoft.com/office/drawing/2014/main" id="{67F6269E-6C1D-E94B-B6F0-5C25F3038F28}"/>
              </a:ext>
            </a:extLst>
          </p:cNvPr>
          <p:cNvSpPr>
            <a:spLocks noGrp="1"/>
          </p:cNvSpPr>
          <p:nvPr>
            <p:ph type="title"/>
          </p:nvPr>
        </p:nvSpPr>
        <p:spPr>
          <a:xfrm>
            <a:off x="569619" y="5951294"/>
            <a:ext cx="11029616" cy="566738"/>
          </a:xfrm>
        </p:spPr>
        <p:txBody>
          <a:bodyPr/>
          <a:lstStyle/>
          <a:p>
            <a:r>
              <a:rPr lang="en-US" dirty="0">
                <a:solidFill>
                  <a:schemeClr val="accent2"/>
                </a:solidFill>
              </a:rPr>
              <a:t>PEV Charging Demand Model OVERVIEW</a:t>
            </a:r>
          </a:p>
        </p:txBody>
      </p:sp>
      <p:sp>
        <p:nvSpPr>
          <p:cNvPr id="5" name="Slide Number Placeholder 4">
            <a:extLst>
              <a:ext uri="{FF2B5EF4-FFF2-40B4-BE49-F238E27FC236}">
                <a16:creationId xmlns:a16="http://schemas.microsoft.com/office/drawing/2014/main" id="{10ABCFFD-E6DA-C44D-89F0-C6EC440400DC}"/>
              </a:ext>
            </a:extLst>
          </p:cNvPr>
          <p:cNvSpPr>
            <a:spLocks noGrp="1"/>
          </p:cNvSpPr>
          <p:nvPr>
            <p:ph type="sldNum" sz="quarter" idx="12"/>
          </p:nvPr>
        </p:nvSpPr>
        <p:spPr>
          <a:xfrm>
            <a:off x="10546725" y="6152907"/>
            <a:ext cx="1052510" cy="365125"/>
          </a:xfrm>
        </p:spPr>
        <p:txBody>
          <a:bodyPr/>
          <a:lstStyle/>
          <a:p>
            <a:fld id="{7BB4589C-8816-CA4E-89C0-4E5DC15D014A}" type="slidenum">
              <a:rPr lang="en-US" smtClean="0"/>
              <a:t>4</a:t>
            </a:fld>
            <a:endParaRPr lang="en-US"/>
          </a:p>
        </p:txBody>
      </p:sp>
      <p:sp>
        <p:nvSpPr>
          <p:cNvPr id="8" name="TextBox 7"/>
          <p:cNvSpPr txBox="1"/>
          <p:nvPr/>
        </p:nvSpPr>
        <p:spPr>
          <a:xfrm>
            <a:off x="6078782" y="2833511"/>
            <a:ext cx="3189396" cy="1207911"/>
          </a:xfrm>
          <a:prstGeom prst="rect">
            <a:avLst/>
          </a:prstGeom>
          <a:noFill/>
          <a:ln w="53975">
            <a:solidFill>
              <a:srgbClr val="FF0000"/>
            </a:solidFill>
          </a:ln>
        </p:spPr>
        <p:txBody>
          <a:bodyPr wrap="square" rtlCol="0">
            <a:spAutoFit/>
          </a:bodyPr>
          <a:lstStyle/>
          <a:p>
            <a:endParaRPr lang="en-US" dirty="0"/>
          </a:p>
        </p:txBody>
      </p:sp>
      <p:grpSp>
        <p:nvGrpSpPr>
          <p:cNvPr id="39" name="Group 38"/>
          <p:cNvGrpSpPr/>
          <p:nvPr/>
        </p:nvGrpSpPr>
        <p:grpSpPr>
          <a:xfrm>
            <a:off x="744866" y="1117598"/>
            <a:ext cx="3725534" cy="3657601"/>
            <a:chOff x="744866" y="1088570"/>
            <a:chExt cx="3725534" cy="3657601"/>
          </a:xfrm>
        </p:grpSpPr>
        <p:cxnSp>
          <p:nvCxnSpPr>
            <p:cNvPr id="29" name="Straight Connector 28"/>
            <p:cNvCxnSpPr/>
            <p:nvPr/>
          </p:nvCxnSpPr>
          <p:spPr>
            <a:xfrm flipH="1">
              <a:off x="2641600" y="3947884"/>
              <a:ext cx="1828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641600" y="3947884"/>
              <a:ext cx="0" cy="7982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744866" y="1088570"/>
              <a:ext cx="3725534" cy="3657601"/>
              <a:chOff x="744866" y="1088570"/>
              <a:chExt cx="3725534" cy="3657601"/>
            </a:xfrm>
          </p:grpSpPr>
          <p:grpSp>
            <p:nvGrpSpPr>
              <p:cNvPr id="27" name="Group 26"/>
              <p:cNvGrpSpPr/>
              <p:nvPr/>
            </p:nvGrpSpPr>
            <p:grpSpPr>
              <a:xfrm>
                <a:off x="744866" y="1088570"/>
                <a:ext cx="3725534" cy="3657601"/>
                <a:chOff x="744866" y="1016000"/>
                <a:chExt cx="3725534" cy="3657601"/>
              </a:xfrm>
            </p:grpSpPr>
            <p:cxnSp>
              <p:nvCxnSpPr>
                <p:cNvPr id="15" name="Straight Connector 14"/>
                <p:cNvCxnSpPr/>
                <p:nvPr/>
              </p:nvCxnSpPr>
              <p:spPr>
                <a:xfrm>
                  <a:off x="744866" y="1016000"/>
                  <a:ext cx="0" cy="365760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44866" y="1016000"/>
                  <a:ext cx="189673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641600" y="1016000"/>
                  <a:ext cx="0" cy="194491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641600" y="2960914"/>
                  <a:ext cx="1828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470400" y="2960914"/>
                  <a:ext cx="0" cy="914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37" name="Straight Connector 36"/>
              <p:cNvCxnSpPr/>
              <p:nvPr/>
            </p:nvCxnSpPr>
            <p:spPr>
              <a:xfrm flipH="1">
                <a:off x="744866" y="4746171"/>
                <a:ext cx="189673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860564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ABE10-5FAF-6D4C-B5DF-57643F7B9598}"/>
              </a:ext>
            </a:extLst>
          </p:cNvPr>
          <p:cNvSpPr>
            <a:spLocks noGrp="1"/>
          </p:cNvSpPr>
          <p:nvPr>
            <p:ph type="title"/>
          </p:nvPr>
        </p:nvSpPr>
        <p:spPr/>
        <p:txBody>
          <a:bodyPr/>
          <a:lstStyle/>
          <a:p>
            <a:r>
              <a:rPr lang="en-US" dirty="0">
                <a:solidFill>
                  <a:schemeClr val="accent2"/>
                </a:solidFill>
              </a:rPr>
              <a:t>Daily Vehicle travel </a:t>
            </a:r>
            <a:r>
              <a:rPr lang="en-US" cap="none" dirty="0">
                <a:solidFill>
                  <a:schemeClr val="accent2"/>
                </a:solidFill>
              </a:rPr>
              <a:t>to</a:t>
            </a:r>
            <a:r>
              <a:rPr lang="en-US" dirty="0">
                <a:solidFill>
                  <a:schemeClr val="accent2"/>
                </a:solidFill>
              </a:rPr>
              <a:t> </a:t>
            </a:r>
            <a:r>
              <a:rPr lang="en-US" dirty="0"/>
              <a:t>weekly vehicle charging</a:t>
            </a:r>
          </a:p>
        </p:txBody>
      </p:sp>
      <p:sp>
        <p:nvSpPr>
          <p:cNvPr id="3" name="Content Placeholder 2">
            <a:extLst>
              <a:ext uri="{FF2B5EF4-FFF2-40B4-BE49-F238E27FC236}">
                <a16:creationId xmlns:a16="http://schemas.microsoft.com/office/drawing/2014/main" id="{45EC66EE-C894-5942-B973-C0214D96782F}"/>
              </a:ext>
            </a:extLst>
          </p:cNvPr>
          <p:cNvSpPr>
            <a:spLocks noGrp="1"/>
          </p:cNvSpPr>
          <p:nvPr>
            <p:ph idx="1"/>
          </p:nvPr>
        </p:nvSpPr>
        <p:spPr>
          <a:xfrm>
            <a:off x="581192" y="1936955"/>
            <a:ext cx="11029615" cy="2112745"/>
          </a:xfrm>
        </p:spPr>
        <p:txBody>
          <a:bodyPr>
            <a:normAutofit/>
          </a:bodyPr>
          <a:lstStyle/>
          <a:p>
            <a:r>
              <a:rPr lang="en-US" dirty="0"/>
              <a:t>Construct a full week by sampling 5 weekday and 2 weekend vehicle profiles from the NHTS</a:t>
            </a:r>
          </a:p>
          <a:p>
            <a:r>
              <a:rPr lang="en-US" dirty="0"/>
              <a:t>Run charging behavior algorithm on travel profiles to get full week of hourly charging demand </a:t>
            </a:r>
          </a:p>
        </p:txBody>
      </p:sp>
      <p:sp>
        <p:nvSpPr>
          <p:cNvPr id="5" name="Slide Number Placeholder 4">
            <a:extLst>
              <a:ext uri="{FF2B5EF4-FFF2-40B4-BE49-F238E27FC236}">
                <a16:creationId xmlns:a16="http://schemas.microsoft.com/office/drawing/2014/main" id="{2AAA4039-091E-AF43-A57E-A81F095B7A16}"/>
              </a:ext>
            </a:extLst>
          </p:cNvPr>
          <p:cNvSpPr>
            <a:spLocks noGrp="1"/>
          </p:cNvSpPr>
          <p:nvPr>
            <p:ph type="sldNum" sz="quarter" idx="12"/>
          </p:nvPr>
        </p:nvSpPr>
        <p:spPr>
          <a:xfrm>
            <a:off x="10558299" y="6274714"/>
            <a:ext cx="1052508" cy="365125"/>
          </a:xfrm>
        </p:spPr>
        <p:txBody>
          <a:bodyPr/>
          <a:lstStyle/>
          <a:p>
            <a:fld id="{7BB4589C-8816-CA4E-89C0-4E5DC15D014A}" type="slidenum">
              <a:rPr lang="en-US" smtClean="0"/>
              <a:t>5</a:t>
            </a:fld>
            <a:endParaRPr lang="en-US" dirty="0"/>
          </a:p>
        </p:txBody>
      </p:sp>
      <p:pic>
        <p:nvPicPr>
          <p:cNvPr id="165" name="Picture 164">
            <a:extLst>
              <a:ext uri="{FF2B5EF4-FFF2-40B4-BE49-F238E27FC236}">
                <a16:creationId xmlns:a16="http://schemas.microsoft.com/office/drawing/2014/main" id="{BF3417D3-47C7-BB44-87E4-57E414854058}"/>
              </a:ext>
            </a:extLst>
          </p:cNvPr>
          <p:cNvPicPr>
            <a:picLocks noChangeAspect="1"/>
          </p:cNvPicPr>
          <p:nvPr/>
        </p:nvPicPr>
        <p:blipFill>
          <a:blip r:embed="rId3"/>
          <a:stretch>
            <a:fillRect/>
          </a:stretch>
        </p:blipFill>
        <p:spPr>
          <a:xfrm>
            <a:off x="507999" y="4093779"/>
            <a:ext cx="11176000" cy="2133600"/>
          </a:xfrm>
          <a:prstGeom prst="rect">
            <a:avLst/>
          </a:prstGeom>
        </p:spPr>
      </p:pic>
    </p:spTree>
    <p:extLst>
      <p:ext uri="{BB962C8B-B14F-4D97-AF65-F5344CB8AC3E}">
        <p14:creationId xmlns:p14="http://schemas.microsoft.com/office/powerpoint/2010/main" val="3238170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PEV Demand in context</a:t>
            </a:r>
          </a:p>
        </p:txBody>
      </p:sp>
      <p:sp>
        <p:nvSpPr>
          <p:cNvPr id="4" name="Date Placeholder 3"/>
          <p:cNvSpPr>
            <a:spLocks noGrp="1"/>
          </p:cNvSpPr>
          <p:nvPr>
            <p:ph type="dt" sz="half" idx="10"/>
          </p:nvPr>
        </p:nvSpPr>
        <p:spPr/>
        <p:txBody>
          <a:bodyPr/>
          <a:lstStyle/>
          <a:p>
            <a:r>
              <a:rPr lang="en-US"/>
              <a:t>Wednesday, May 29, 2019</a:t>
            </a:r>
            <a:endParaRPr lang="en-US" dirty="0"/>
          </a:p>
        </p:txBody>
      </p:sp>
      <p:sp>
        <p:nvSpPr>
          <p:cNvPr id="5" name="Slide Number Placeholder 4"/>
          <p:cNvSpPr>
            <a:spLocks noGrp="1"/>
          </p:cNvSpPr>
          <p:nvPr>
            <p:ph type="sldNum" sz="quarter" idx="12"/>
          </p:nvPr>
        </p:nvSpPr>
        <p:spPr/>
        <p:txBody>
          <a:bodyPr/>
          <a:lstStyle/>
          <a:p>
            <a:fld id="{7BB4589C-8816-CA4E-89C0-4E5DC15D014A}" type="slidenum">
              <a:rPr lang="en-US" smtClean="0"/>
              <a:t>6</a:t>
            </a:fld>
            <a:endParaRPr lang="en-US"/>
          </a:p>
        </p:txBody>
      </p:sp>
      <p:pic>
        <p:nvPicPr>
          <p:cNvPr id="6" name="Picture 5"/>
          <p:cNvPicPr>
            <a:picLocks noChangeAspect="1"/>
          </p:cNvPicPr>
          <p:nvPr/>
        </p:nvPicPr>
        <p:blipFill>
          <a:blip r:embed="rId3"/>
          <a:srcRect/>
          <a:stretch/>
        </p:blipFill>
        <p:spPr>
          <a:xfrm>
            <a:off x="5083270" y="3260594"/>
            <a:ext cx="6815339" cy="3597406"/>
          </a:xfrm>
          <a:prstGeom prst="rect">
            <a:avLst/>
          </a:prstGeom>
        </p:spPr>
      </p:pic>
      <p:pic>
        <p:nvPicPr>
          <p:cNvPr id="7" name="Picture 6"/>
          <p:cNvPicPr>
            <a:picLocks noChangeAspect="1"/>
          </p:cNvPicPr>
          <p:nvPr/>
        </p:nvPicPr>
        <p:blipFill>
          <a:blip r:embed="rId4"/>
          <a:stretch>
            <a:fillRect/>
          </a:stretch>
        </p:blipFill>
        <p:spPr>
          <a:xfrm>
            <a:off x="426357" y="1840559"/>
            <a:ext cx="4504281" cy="3253955"/>
          </a:xfrm>
          <a:prstGeom prst="rect">
            <a:avLst/>
          </a:prstGeom>
        </p:spPr>
      </p:pic>
    </p:spTree>
    <p:extLst>
      <p:ext uri="{BB962C8B-B14F-4D97-AF65-F5344CB8AC3E}">
        <p14:creationId xmlns:p14="http://schemas.microsoft.com/office/powerpoint/2010/main" val="4286169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AD76FFFB-1FE7-1A46-8F59-3EF0B341546F}"/>
              </a:ext>
            </a:extLst>
          </p:cNvPr>
          <p:cNvSpPr txBox="1">
            <a:spLocks/>
          </p:cNvSpPr>
          <p:nvPr/>
        </p:nvSpPr>
        <p:spPr>
          <a:xfrm>
            <a:off x="391523" y="2163196"/>
            <a:ext cx="11316808" cy="1123094"/>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b="1" dirty="0"/>
              <a:t>Model Formulation:</a:t>
            </a:r>
            <a:endParaRPr lang="en-US" dirty="0"/>
          </a:p>
          <a:p>
            <a:pPr marL="0" indent="0">
              <a:buNone/>
            </a:pPr>
            <a:endParaRPr lang="en-US" dirty="0"/>
          </a:p>
        </p:txBody>
      </p:sp>
      <p:sp>
        <p:nvSpPr>
          <p:cNvPr id="2" name="Title 1">
            <a:extLst>
              <a:ext uri="{FF2B5EF4-FFF2-40B4-BE49-F238E27FC236}">
                <a16:creationId xmlns:a16="http://schemas.microsoft.com/office/drawing/2014/main" id="{60856C2B-DB40-BC43-A413-ACAEFCC4AF10}"/>
              </a:ext>
            </a:extLst>
          </p:cNvPr>
          <p:cNvSpPr>
            <a:spLocks noGrp="1"/>
          </p:cNvSpPr>
          <p:nvPr>
            <p:ph type="title"/>
          </p:nvPr>
        </p:nvSpPr>
        <p:spPr/>
        <p:txBody>
          <a:bodyPr/>
          <a:lstStyle/>
          <a:p>
            <a:r>
              <a:rPr lang="en-US" dirty="0"/>
              <a:t>Regional economic dispatch model</a:t>
            </a:r>
          </a:p>
        </p:txBody>
      </p:sp>
      <p:pic>
        <p:nvPicPr>
          <p:cNvPr id="7" name="Content Placeholder 6">
            <a:extLst>
              <a:ext uri="{FF2B5EF4-FFF2-40B4-BE49-F238E27FC236}">
                <a16:creationId xmlns:a16="http://schemas.microsoft.com/office/drawing/2014/main" id="{36581273-AF7B-2846-B474-373AD1F31846}"/>
              </a:ext>
            </a:extLst>
          </p:cNvPr>
          <p:cNvPicPr>
            <a:picLocks noGrp="1" noChangeAspect="1"/>
          </p:cNvPicPr>
          <p:nvPr>
            <p:ph sz="half" idx="1"/>
          </p:nvPr>
        </p:nvPicPr>
        <p:blipFill rotWithShape="1">
          <a:blip r:embed="rId3"/>
          <a:srcRect r="9193" b="43670"/>
          <a:stretch/>
        </p:blipFill>
        <p:spPr>
          <a:xfrm>
            <a:off x="398707" y="2756319"/>
            <a:ext cx="5186016" cy="1522338"/>
          </a:xfrm>
        </p:spPr>
      </p:pic>
      <p:sp>
        <p:nvSpPr>
          <p:cNvPr id="8" name="Content Placeholder 7">
            <a:extLst>
              <a:ext uri="{FF2B5EF4-FFF2-40B4-BE49-F238E27FC236}">
                <a16:creationId xmlns:a16="http://schemas.microsoft.com/office/drawing/2014/main" id="{911330F6-8FFE-6045-A141-3E39DB0F3590}"/>
              </a:ext>
            </a:extLst>
          </p:cNvPr>
          <p:cNvSpPr>
            <a:spLocks noGrp="1"/>
          </p:cNvSpPr>
          <p:nvPr>
            <p:ph sz="half" idx="2"/>
          </p:nvPr>
        </p:nvSpPr>
        <p:spPr>
          <a:xfrm>
            <a:off x="5591908" y="2946383"/>
            <a:ext cx="6123608" cy="3009754"/>
          </a:xfrm>
        </p:spPr>
        <p:txBody>
          <a:bodyPr anchor="t">
            <a:normAutofit fontScale="77500" lnSpcReduction="20000"/>
          </a:bodyPr>
          <a:lstStyle/>
          <a:p>
            <a:pPr marL="342900" indent="-342900">
              <a:lnSpc>
                <a:spcPts val="2924"/>
              </a:lnSpc>
              <a:buFont typeface="+mj-lt"/>
              <a:buAutoNum type="arabicParenR"/>
            </a:pPr>
            <a:r>
              <a:rPr lang="en-US" sz="1600" b="1" dirty="0"/>
              <a:t>Objective function</a:t>
            </a:r>
            <a:r>
              <a:rPr lang="en-US" sz="1600" dirty="0"/>
              <a:t>: </a:t>
            </a:r>
            <a:r>
              <a:rPr lang="en-US" b="1" dirty="0">
                <a:solidFill>
                  <a:schemeClr val="accent6"/>
                </a:solidFill>
              </a:rPr>
              <a:t>minimize cost of generation </a:t>
            </a:r>
            <a:r>
              <a:rPr lang="en-US" sz="1600" dirty="0">
                <a:solidFill>
                  <a:schemeClr val="accent6"/>
                </a:solidFill>
              </a:rPr>
              <a:t>based on marginal costs </a:t>
            </a:r>
            <a:r>
              <a:rPr lang="en-US" sz="1600" i="1" dirty="0">
                <a:solidFill>
                  <a:schemeClr val="accent6"/>
                </a:solidFill>
                <a:latin typeface="Cambria Math" panose="02040503050406030204" pitchFamily="18" charset="0"/>
                <a:ea typeface="Cambria Math" panose="02040503050406030204" pitchFamily="18" charset="0"/>
              </a:rPr>
              <a:t>c</a:t>
            </a:r>
            <a:r>
              <a:rPr lang="en-US" sz="1600" i="1" baseline="-25000" dirty="0">
                <a:solidFill>
                  <a:schemeClr val="accent6"/>
                </a:solidFill>
                <a:latin typeface="Cambria Math" panose="02040503050406030204" pitchFamily="18" charset="0"/>
                <a:ea typeface="Cambria Math" panose="02040503050406030204" pitchFamily="18" charset="0"/>
              </a:rPr>
              <a:t>g</a:t>
            </a:r>
            <a:r>
              <a:rPr lang="en-US" sz="1600" i="1" baseline="-25000" dirty="0">
                <a:latin typeface="Cambria Math" panose="02040503050406030204" pitchFamily="18" charset="0"/>
                <a:ea typeface="Cambria Math" panose="02040503050406030204" pitchFamily="18" charset="0"/>
              </a:rPr>
              <a:t> </a:t>
            </a:r>
          </a:p>
          <a:p>
            <a:pPr marL="342900" indent="-342900">
              <a:lnSpc>
                <a:spcPts val="1924"/>
              </a:lnSpc>
              <a:spcBef>
                <a:spcPts val="1100"/>
              </a:spcBef>
              <a:spcAft>
                <a:spcPts val="900"/>
              </a:spcAft>
              <a:buFont typeface="+mj-lt"/>
              <a:buAutoNum type="arabicParenR"/>
            </a:pPr>
            <a:r>
              <a:rPr lang="en-US" sz="1600" b="1" dirty="0">
                <a:ea typeface="Cambria Math" panose="02040503050406030204" pitchFamily="18" charset="0"/>
              </a:rPr>
              <a:t>Power balance constraint</a:t>
            </a:r>
            <a:r>
              <a:rPr lang="en-US" sz="1600" dirty="0">
                <a:ea typeface="Cambria Math" panose="02040503050406030204" pitchFamily="18" charset="0"/>
              </a:rPr>
              <a:t>: </a:t>
            </a:r>
            <a:r>
              <a:rPr lang="en-US" sz="1600" dirty="0">
                <a:solidFill>
                  <a:schemeClr val="accent6"/>
                </a:solidFill>
                <a:ea typeface="Cambria Math" panose="02040503050406030204" pitchFamily="18" charset="0"/>
              </a:rPr>
              <a:t>supply == demand at every hour</a:t>
            </a:r>
          </a:p>
          <a:p>
            <a:pPr marL="342900" indent="-342900">
              <a:lnSpc>
                <a:spcPts val="1924"/>
              </a:lnSpc>
              <a:spcAft>
                <a:spcPts val="100"/>
              </a:spcAft>
              <a:buFont typeface="+mj-lt"/>
              <a:buAutoNum type="arabicParenR"/>
            </a:pPr>
            <a:r>
              <a:rPr lang="en-US" sz="1600" b="1" dirty="0">
                <a:solidFill>
                  <a:srgbClr val="3D3D3D"/>
                </a:solidFill>
                <a:ea typeface="Cambria Math" panose="02040503050406030204" pitchFamily="18" charset="0"/>
              </a:rPr>
              <a:t>Capacity constraint</a:t>
            </a:r>
            <a:r>
              <a:rPr lang="en-US" sz="1600" dirty="0">
                <a:solidFill>
                  <a:srgbClr val="3D3D3D"/>
                </a:solidFill>
                <a:ea typeface="Cambria Math" panose="02040503050406030204" pitchFamily="18" charset="0"/>
              </a:rPr>
              <a:t>: </a:t>
            </a:r>
            <a:r>
              <a:rPr lang="en-US" sz="1600" dirty="0">
                <a:solidFill>
                  <a:schemeClr val="accent6"/>
                </a:solidFill>
                <a:ea typeface="Cambria Math" panose="02040503050406030204" pitchFamily="18" charset="0"/>
              </a:rPr>
              <a:t>based on maximum capacity and capacity factors for each generation source</a:t>
            </a:r>
          </a:p>
          <a:p>
            <a:pPr marL="342900" indent="-342900">
              <a:lnSpc>
                <a:spcPts val="1624"/>
              </a:lnSpc>
              <a:buFont typeface="+mj-lt"/>
              <a:buAutoNum type="arabicParenR"/>
            </a:pPr>
            <a:r>
              <a:rPr lang="en-US" sz="1600" b="1" dirty="0">
                <a:solidFill>
                  <a:srgbClr val="3D3D3D"/>
                </a:solidFill>
                <a:ea typeface="Cambria Math" panose="02040503050406030204" pitchFamily="18" charset="0"/>
              </a:rPr>
              <a:t>Greenhouse gas emissions constraint</a:t>
            </a:r>
            <a:r>
              <a:rPr lang="en-US" sz="1600" dirty="0">
                <a:solidFill>
                  <a:srgbClr val="3D3D3D"/>
                </a:solidFill>
                <a:ea typeface="Cambria Math" panose="02040503050406030204" pitchFamily="18" charset="0"/>
              </a:rPr>
              <a:t>: </a:t>
            </a:r>
            <a:r>
              <a:rPr lang="en-US" sz="1600" dirty="0">
                <a:solidFill>
                  <a:schemeClr val="accent6"/>
                </a:solidFill>
                <a:ea typeface="Cambria Math" panose="02040503050406030204" pitchFamily="18" charset="0"/>
              </a:rPr>
              <a:t>annual generation times the emissions rate, </a:t>
            </a:r>
            <a:r>
              <a:rPr lang="en-US" sz="1600" i="1" dirty="0" err="1">
                <a:solidFill>
                  <a:schemeClr val="accent6"/>
                </a:solidFill>
                <a:latin typeface="Cambria Math" panose="02040503050406030204" pitchFamily="18" charset="0"/>
                <a:ea typeface="Cambria Math" panose="02040503050406030204" pitchFamily="18" charset="0"/>
              </a:rPr>
              <a:t>r</a:t>
            </a:r>
            <a:r>
              <a:rPr lang="en-US" sz="1600" i="1" baseline="-25000" dirty="0" err="1">
                <a:solidFill>
                  <a:schemeClr val="accent6"/>
                </a:solidFill>
                <a:latin typeface="Cambria Math" panose="02040503050406030204" pitchFamily="18" charset="0"/>
                <a:ea typeface="Cambria Math" panose="02040503050406030204" pitchFamily="18" charset="0"/>
              </a:rPr>
              <a:t>GHG</a:t>
            </a:r>
            <a:r>
              <a:rPr lang="en-US" sz="1600" i="1" baseline="-25000" dirty="0">
                <a:solidFill>
                  <a:schemeClr val="accent6"/>
                </a:solidFill>
                <a:latin typeface="Cambria Math" panose="02040503050406030204" pitchFamily="18" charset="0"/>
                <a:ea typeface="Cambria Math" panose="02040503050406030204" pitchFamily="18" charset="0"/>
              </a:rPr>
              <a:t>  </a:t>
            </a:r>
            <a:r>
              <a:rPr lang="en-US" sz="1600" dirty="0">
                <a:solidFill>
                  <a:schemeClr val="accent6"/>
                </a:solidFill>
                <a:ea typeface="Cambria Math" panose="02040503050406030204" pitchFamily="18" charset="0"/>
              </a:rPr>
              <a:t>must be below the cap, </a:t>
            </a:r>
            <a:r>
              <a:rPr lang="en-US" sz="1600" dirty="0" err="1">
                <a:solidFill>
                  <a:schemeClr val="accent6"/>
                </a:solidFill>
                <a:latin typeface="Cambria Math" panose="02040503050406030204" pitchFamily="18" charset="0"/>
                <a:ea typeface="Cambria Math" panose="02040503050406030204" pitchFamily="18" charset="0"/>
              </a:rPr>
              <a:t>GHG</a:t>
            </a:r>
            <a:r>
              <a:rPr lang="en-US" sz="1600" baseline="-25000" dirty="0" err="1">
                <a:solidFill>
                  <a:schemeClr val="accent6"/>
                </a:solidFill>
                <a:latin typeface="Cambria Math" panose="02040503050406030204" pitchFamily="18" charset="0"/>
                <a:ea typeface="Cambria Math" panose="02040503050406030204" pitchFamily="18" charset="0"/>
              </a:rPr>
              <a:t>max</a:t>
            </a:r>
            <a:endParaRPr lang="en-US" sz="1600" baseline="-25000" dirty="0">
              <a:solidFill>
                <a:schemeClr val="accent6"/>
              </a:solidFill>
              <a:latin typeface="Cambria Math" panose="02040503050406030204" pitchFamily="18" charset="0"/>
              <a:ea typeface="Cambria Math" panose="02040503050406030204" pitchFamily="18" charset="0"/>
            </a:endParaRPr>
          </a:p>
          <a:p>
            <a:pPr marL="342900" indent="-342900">
              <a:lnSpc>
                <a:spcPts val="1624"/>
              </a:lnSpc>
              <a:buFont typeface="+mj-lt"/>
              <a:buAutoNum type="arabicParenR"/>
            </a:pPr>
            <a:r>
              <a:rPr lang="en-US" sz="1600" b="1" dirty="0">
                <a:solidFill>
                  <a:srgbClr val="3D3D3D"/>
                </a:solidFill>
                <a:ea typeface="Cambria Math" panose="02040503050406030204" pitchFamily="18" charset="0"/>
              </a:rPr>
              <a:t>Nitrogen Oxide (NO</a:t>
            </a:r>
            <a:r>
              <a:rPr lang="en-US" sz="1600" b="1" baseline="-25000" dirty="0">
                <a:solidFill>
                  <a:srgbClr val="3D3D3D"/>
                </a:solidFill>
                <a:ea typeface="Cambria Math" panose="02040503050406030204" pitchFamily="18" charset="0"/>
              </a:rPr>
              <a:t>x</a:t>
            </a:r>
            <a:r>
              <a:rPr lang="en-US" sz="1600" b="1" dirty="0">
                <a:solidFill>
                  <a:srgbClr val="3D3D3D"/>
                </a:solidFill>
                <a:ea typeface="Cambria Math" panose="02040503050406030204" pitchFamily="18" charset="0"/>
              </a:rPr>
              <a:t>) emissions constraint</a:t>
            </a:r>
            <a:r>
              <a:rPr lang="en-US" sz="1600" dirty="0">
                <a:solidFill>
                  <a:srgbClr val="3D3D3D"/>
                </a:solidFill>
                <a:ea typeface="Cambria Math" panose="02040503050406030204" pitchFamily="18" charset="0"/>
              </a:rPr>
              <a:t>: </a:t>
            </a:r>
            <a:r>
              <a:rPr lang="en-US" sz="1600" dirty="0">
                <a:solidFill>
                  <a:schemeClr val="accent6"/>
                </a:solidFill>
                <a:ea typeface="Cambria Math" panose="02040503050406030204" pitchFamily="18" charset="0"/>
              </a:rPr>
              <a:t>annual generation times the emissions rate, </a:t>
            </a:r>
            <a:r>
              <a:rPr lang="en-US" sz="1600" i="1" dirty="0" err="1">
                <a:solidFill>
                  <a:schemeClr val="accent6"/>
                </a:solidFill>
                <a:latin typeface="Cambria Math" panose="02040503050406030204" pitchFamily="18" charset="0"/>
                <a:ea typeface="Cambria Math" panose="02040503050406030204" pitchFamily="18" charset="0"/>
              </a:rPr>
              <a:t>r</a:t>
            </a:r>
            <a:r>
              <a:rPr lang="en-US" sz="1600" i="1" baseline="-25000" dirty="0" err="1">
                <a:solidFill>
                  <a:schemeClr val="accent6"/>
                </a:solidFill>
                <a:latin typeface="Cambria Math" panose="02040503050406030204" pitchFamily="18" charset="0"/>
                <a:ea typeface="Cambria Math" panose="02040503050406030204" pitchFamily="18" charset="0"/>
              </a:rPr>
              <a:t>NOx</a:t>
            </a:r>
            <a:r>
              <a:rPr lang="en-US" sz="1600" i="1" baseline="-25000" dirty="0">
                <a:solidFill>
                  <a:schemeClr val="accent6"/>
                </a:solidFill>
                <a:latin typeface="Cambria Math" panose="02040503050406030204" pitchFamily="18" charset="0"/>
                <a:ea typeface="Cambria Math" panose="02040503050406030204" pitchFamily="18" charset="0"/>
              </a:rPr>
              <a:t>  </a:t>
            </a:r>
            <a:r>
              <a:rPr lang="en-US" sz="1600" dirty="0">
                <a:solidFill>
                  <a:schemeClr val="accent6"/>
                </a:solidFill>
                <a:ea typeface="Cambria Math" panose="02040503050406030204" pitchFamily="18" charset="0"/>
              </a:rPr>
              <a:t>must be below the cap, </a:t>
            </a:r>
            <a:r>
              <a:rPr lang="en-US" sz="1600" dirty="0" err="1">
                <a:solidFill>
                  <a:schemeClr val="accent6"/>
                </a:solidFill>
                <a:latin typeface="Cambria Math" panose="02040503050406030204" pitchFamily="18" charset="0"/>
                <a:ea typeface="Cambria Math" panose="02040503050406030204" pitchFamily="18" charset="0"/>
              </a:rPr>
              <a:t>NOx</a:t>
            </a:r>
            <a:r>
              <a:rPr lang="en-US" sz="1600" baseline="-25000" dirty="0" err="1">
                <a:solidFill>
                  <a:schemeClr val="accent6"/>
                </a:solidFill>
                <a:latin typeface="Cambria Math" panose="02040503050406030204" pitchFamily="18" charset="0"/>
                <a:ea typeface="Cambria Math" panose="02040503050406030204" pitchFamily="18" charset="0"/>
              </a:rPr>
              <a:t>max</a:t>
            </a:r>
            <a:r>
              <a:rPr lang="en-US" sz="1600" baseline="-25000" dirty="0">
                <a:solidFill>
                  <a:schemeClr val="accent6"/>
                </a:solidFill>
                <a:latin typeface="Cambria Math" panose="02040503050406030204" pitchFamily="18" charset="0"/>
                <a:ea typeface="Cambria Math" panose="02040503050406030204" pitchFamily="18" charset="0"/>
              </a:rPr>
              <a:t>  </a:t>
            </a:r>
            <a:r>
              <a:rPr lang="en-US" sz="1600" dirty="0">
                <a:solidFill>
                  <a:schemeClr val="accent6"/>
                </a:solidFill>
                <a:ea typeface="Cambria Math" panose="02040503050406030204" pitchFamily="18" charset="0"/>
              </a:rPr>
              <a:t>(only applies to NY plants &amp; for ozone season only)</a:t>
            </a:r>
            <a:endParaRPr lang="en-US" sz="1600" baseline="-25000" dirty="0">
              <a:solidFill>
                <a:schemeClr val="accent6"/>
              </a:solidFill>
              <a:latin typeface="Cambria Math" panose="02040503050406030204" pitchFamily="18" charset="0"/>
              <a:ea typeface="Cambria Math" panose="02040503050406030204" pitchFamily="18" charset="0"/>
            </a:endParaRPr>
          </a:p>
          <a:p>
            <a:endParaRPr lang="en-US" sz="1400" baseline="-25000" dirty="0">
              <a:solidFill>
                <a:schemeClr val="accent6"/>
              </a:solidFill>
              <a:latin typeface="Cambria Math" panose="02040503050406030204" pitchFamily="18" charset="0"/>
              <a:ea typeface="Cambria Math" panose="02040503050406030204" pitchFamily="18" charset="0"/>
            </a:endParaRPr>
          </a:p>
        </p:txBody>
      </p:sp>
      <p:sp>
        <p:nvSpPr>
          <p:cNvPr id="5" name="Slide Number Placeholder 4">
            <a:extLst>
              <a:ext uri="{FF2B5EF4-FFF2-40B4-BE49-F238E27FC236}">
                <a16:creationId xmlns:a16="http://schemas.microsoft.com/office/drawing/2014/main" id="{0B8636CE-EF23-0B4A-BA5D-162EF5137137}"/>
              </a:ext>
            </a:extLst>
          </p:cNvPr>
          <p:cNvSpPr>
            <a:spLocks noGrp="1"/>
          </p:cNvSpPr>
          <p:nvPr>
            <p:ph type="sldNum" sz="quarter" idx="12"/>
          </p:nvPr>
        </p:nvSpPr>
        <p:spPr/>
        <p:txBody>
          <a:bodyPr/>
          <a:lstStyle/>
          <a:p>
            <a:fld id="{7BB4589C-8816-CA4E-89C0-4E5DC15D014A}" type="slidenum">
              <a:rPr lang="en-US" smtClean="0"/>
              <a:t>7</a:t>
            </a:fld>
            <a:endParaRPr lang="en-US"/>
          </a:p>
        </p:txBody>
      </p:sp>
      <p:pic>
        <p:nvPicPr>
          <p:cNvPr id="10" name="Content Placeholder 6">
            <a:extLst>
              <a:ext uri="{FF2B5EF4-FFF2-40B4-BE49-F238E27FC236}">
                <a16:creationId xmlns:a16="http://schemas.microsoft.com/office/drawing/2014/main" id="{A59F552F-A38C-8E4A-9750-A30AD4565CDE}"/>
              </a:ext>
            </a:extLst>
          </p:cNvPr>
          <p:cNvPicPr>
            <a:picLocks noChangeAspect="1"/>
          </p:cNvPicPr>
          <p:nvPr/>
        </p:nvPicPr>
        <p:blipFill rotWithShape="1">
          <a:blip r:embed="rId3"/>
          <a:srcRect t="53838" r="9193"/>
          <a:stretch/>
        </p:blipFill>
        <p:spPr>
          <a:xfrm>
            <a:off x="398707" y="4328272"/>
            <a:ext cx="5186016" cy="1247554"/>
          </a:xfrm>
          <a:prstGeom prst="rect">
            <a:avLst/>
          </a:prstGeom>
        </p:spPr>
      </p:pic>
    </p:spTree>
    <p:extLst>
      <p:ext uri="{BB962C8B-B14F-4D97-AF65-F5344CB8AC3E}">
        <p14:creationId xmlns:p14="http://schemas.microsoft.com/office/powerpoint/2010/main" val="364816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F3B03-1C81-8C47-BDCA-8B047DF23891}"/>
              </a:ext>
            </a:extLst>
          </p:cNvPr>
          <p:cNvSpPr>
            <a:spLocks noGrp="1"/>
          </p:cNvSpPr>
          <p:nvPr>
            <p:ph type="title"/>
          </p:nvPr>
        </p:nvSpPr>
        <p:spPr/>
        <p:txBody>
          <a:bodyPr/>
          <a:lstStyle/>
          <a:p>
            <a:r>
              <a:rPr lang="en-US" dirty="0"/>
              <a:t>Regional economic dispatch model results</a:t>
            </a:r>
          </a:p>
        </p:txBody>
      </p:sp>
      <p:sp>
        <p:nvSpPr>
          <p:cNvPr id="5" name="Slide Number Placeholder 4">
            <a:extLst>
              <a:ext uri="{FF2B5EF4-FFF2-40B4-BE49-F238E27FC236}">
                <a16:creationId xmlns:a16="http://schemas.microsoft.com/office/drawing/2014/main" id="{3E6F0C14-4CC6-CB44-9B7B-1467D51359F8}"/>
              </a:ext>
            </a:extLst>
          </p:cNvPr>
          <p:cNvSpPr>
            <a:spLocks noGrp="1"/>
          </p:cNvSpPr>
          <p:nvPr>
            <p:ph type="sldNum" sz="quarter" idx="12"/>
          </p:nvPr>
        </p:nvSpPr>
        <p:spPr>
          <a:xfrm>
            <a:off x="10558300" y="6281813"/>
            <a:ext cx="1052510" cy="365125"/>
          </a:xfrm>
        </p:spPr>
        <p:txBody>
          <a:bodyPr/>
          <a:lstStyle/>
          <a:p>
            <a:fld id="{7BB4589C-8816-CA4E-89C0-4E5DC15D014A}" type="slidenum">
              <a:rPr lang="en-US" smtClean="0"/>
              <a:t>8</a:t>
            </a:fld>
            <a:endParaRPr lang="en-US"/>
          </a:p>
        </p:txBody>
      </p:sp>
      <p:pic>
        <p:nvPicPr>
          <p:cNvPr id="11" name="Picture 10"/>
          <p:cNvPicPr>
            <a:picLocks noChangeAspect="1"/>
          </p:cNvPicPr>
          <p:nvPr/>
        </p:nvPicPr>
        <p:blipFill>
          <a:blip r:embed="rId2"/>
          <a:stretch>
            <a:fillRect/>
          </a:stretch>
        </p:blipFill>
        <p:spPr>
          <a:xfrm>
            <a:off x="629756" y="1994816"/>
            <a:ext cx="6074548" cy="3452674"/>
          </a:xfrm>
          <a:prstGeom prst="rect">
            <a:avLst/>
          </a:prstGeom>
        </p:spPr>
      </p:pic>
      <p:graphicFrame>
        <p:nvGraphicFramePr>
          <p:cNvPr id="3" name="Table 2">
            <a:extLst>
              <a:ext uri="{FF2B5EF4-FFF2-40B4-BE49-F238E27FC236}">
                <a16:creationId xmlns:a16="http://schemas.microsoft.com/office/drawing/2014/main" id="{3F86DA82-73EB-43EF-AC29-7EA598C1F1C6}"/>
              </a:ext>
            </a:extLst>
          </p:cNvPr>
          <p:cNvGraphicFramePr>
            <a:graphicFrameLocks noGrp="1"/>
          </p:cNvGraphicFramePr>
          <p:nvPr>
            <p:extLst>
              <p:ext uri="{D42A27DB-BD31-4B8C-83A1-F6EECF244321}">
                <p14:modId xmlns:p14="http://schemas.microsoft.com/office/powerpoint/2010/main" val="1043703886"/>
              </p:ext>
            </p:extLst>
          </p:nvPr>
        </p:nvGraphicFramePr>
        <p:xfrm>
          <a:off x="6838545" y="5005280"/>
          <a:ext cx="5128602" cy="1371600"/>
        </p:xfrm>
        <a:graphic>
          <a:graphicData uri="http://schemas.openxmlformats.org/drawingml/2006/table">
            <a:tbl>
              <a:tblPr firstRow="1" firstCol="1" bandRow="1">
                <a:tableStyleId>{5C22544A-7EE6-4342-B048-85BDC9FD1C3A}</a:tableStyleId>
              </a:tblPr>
              <a:tblGrid>
                <a:gridCol w="779558">
                  <a:extLst>
                    <a:ext uri="{9D8B030D-6E8A-4147-A177-3AD203B41FA5}">
                      <a16:colId xmlns:a16="http://schemas.microsoft.com/office/drawing/2014/main" val="752153399"/>
                    </a:ext>
                  </a:extLst>
                </a:gridCol>
                <a:gridCol w="779558">
                  <a:extLst>
                    <a:ext uri="{9D8B030D-6E8A-4147-A177-3AD203B41FA5}">
                      <a16:colId xmlns:a16="http://schemas.microsoft.com/office/drawing/2014/main" val="924202101"/>
                    </a:ext>
                  </a:extLst>
                </a:gridCol>
                <a:gridCol w="709777">
                  <a:extLst>
                    <a:ext uri="{9D8B030D-6E8A-4147-A177-3AD203B41FA5}">
                      <a16:colId xmlns:a16="http://schemas.microsoft.com/office/drawing/2014/main" val="151256809"/>
                    </a:ext>
                  </a:extLst>
                </a:gridCol>
                <a:gridCol w="772248">
                  <a:extLst>
                    <a:ext uri="{9D8B030D-6E8A-4147-A177-3AD203B41FA5}">
                      <a16:colId xmlns:a16="http://schemas.microsoft.com/office/drawing/2014/main" val="1214205881"/>
                    </a:ext>
                  </a:extLst>
                </a:gridCol>
                <a:gridCol w="772248">
                  <a:extLst>
                    <a:ext uri="{9D8B030D-6E8A-4147-A177-3AD203B41FA5}">
                      <a16:colId xmlns:a16="http://schemas.microsoft.com/office/drawing/2014/main" val="1394418603"/>
                    </a:ext>
                  </a:extLst>
                </a:gridCol>
                <a:gridCol w="700245">
                  <a:extLst>
                    <a:ext uri="{9D8B030D-6E8A-4147-A177-3AD203B41FA5}">
                      <a16:colId xmlns:a16="http://schemas.microsoft.com/office/drawing/2014/main" val="158125990"/>
                    </a:ext>
                  </a:extLst>
                </a:gridCol>
                <a:gridCol w="614968">
                  <a:extLst>
                    <a:ext uri="{9D8B030D-6E8A-4147-A177-3AD203B41FA5}">
                      <a16:colId xmlns:a16="http://schemas.microsoft.com/office/drawing/2014/main" val="3283901773"/>
                    </a:ext>
                  </a:extLst>
                </a:gridCol>
              </a:tblGrid>
              <a:tr h="0">
                <a:tc>
                  <a:txBody>
                    <a:bodyPr/>
                    <a:lstStyle/>
                    <a:p>
                      <a:pPr marL="0" marR="0" indent="0" algn="just">
                        <a:spcBef>
                          <a:spcPts val="0"/>
                        </a:spcBef>
                        <a:spcAft>
                          <a:spcPts val="1200"/>
                        </a:spcAft>
                      </a:pPr>
                      <a:r>
                        <a:rPr lang="en-US" sz="900" dirty="0">
                          <a:effectLst/>
                        </a:rPr>
                        <a:t>PEV penetration</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EVSE scenario</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GHG from Electricity Generation</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dirty="0">
                          <a:effectLst/>
                        </a:rPr>
                        <a:t>GHG from Annual ICEV VMT</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Total GHG Emissions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dirty="0">
                          <a:effectLst/>
                        </a:rPr>
                        <a:t>Emissions Reduction</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Percent</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96518977"/>
                  </a:ext>
                </a:extLst>
              </a:tr>
              <a:tr h="0">
                <a:tc>
                  <a:txBody>
                    <a:bodyPr/>
                    <a:lstStyle/>
                    <a:p>
                      <a:pPr marL="0" marR="0" indent="0" algn="just">
                        <a:spcBef>
                          <a:spcPts val="0"/>
                        </a:spcBef>
                        <a:spcAft>
                          <a:spcPts val="1200"/>
                        </a:spcAft>
                      </a:pPr>
                      <a:r>
                        <a:rPr lang="en-US" sz="900">
                          <a:effectLst/>
                        </a:rPr>
                        <a:t>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25,798,713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85,191,910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110,990,623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0.00%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59225895"/>
                  </a:ext>
                </a:extLst>
              </a:tr>
              <a:tr h="0">
                <a:tc rowSpan="4">
                  <a:txBody>
                    <a:bodyPr/>
                    <a:lstStyle/>
                    <a:p>
                      <a:pPr marL="0" marR="0" indent="0" algn="just">
                        <a:spcBef>
                          <a:spcPts val="0"/>
                        </a:spcBef>
                        <a:spcAft>
                          <a:spcPts val="1200"/>
                        </a:spcAft>
                      </a:pPr>
                      <a:r>
                        <a:rPr lang="en-US" sz="900">
                          <a:effectLst/>
                        </a:rPr>
                        <a:t>15%</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Home</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28,255,397</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77,743,286</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dirty="0">
                          <a:effectLst/>
                        </a:rPr>
                        <a:t>105,998,683</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4,991,940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4.50%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0139950"/>
                  </a:ext>
                </a:extLst>
              </a:tr>
              <a:tr h="0">
                <a:tc vMerge="1">
                  <a:txBody>
                    <a:bodyPr/>
                    <a:lstStyle/>
                    <a:p>
                      <a:endParaRPr lang="en-US"/>
                    </a:p>
                  </a:txBody>
                  <a:tcPr/>
                </a:tc>
                <a:tc>
                  <a:txBody>
                    <a:bodyPr/>
                    <a:lstStyle/>
                    <a:p>
                      <a:pPr marL="0" marR="0" indent="0" algn="just">
                        <a:spcBef>
                          <a:spcPts val="0"/>
                        </a:spcBef>
                        <a:spcAft>
                          <a:spcPts val="1200"/>
                        </a:spcAft>
                      </a:pPr>
                      <a:r>
                        <a:rPr lang="en-US" sz="900">
                          <a:effectLst/>
                        </a:rPr>
                        <a:t>Work</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28,223,080</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77,350,988</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105,574,068</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5,416,555</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4.88%</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44647124"/>
                  </a:ext>
                </a:extLst>
              </a:tr>
              <a:tr h="0">
                <a:tc vMerge="1">
                  <a:txBody>
                    <a:bodyPr/>
                    <a:lstStyle/>
                    <a:p>
                      <a:endParaRPr lang="en-US"/>
                    </a:p>
                  </a:txBody>
                  <a:tcPr/>
                </a:tc>
                <a:tc>
                  <a:txBody>
                    <a:bodyPr/>
                    <a:lstStyle/>
                    <a:p>
                      <a:pPr marL="0" marR="0" indent="0" algn="just">
                        <a:spcBef>
                          <a:spcPts val="0"/>
                        </a:spcBef>
                        <a:spcAft>
                          <a:spcPts val="1200"/>
                        </a:spcAft>
                      </a:pPr>
                      <a:r>
                        <a:rPr lang="en-US" sz="900">
                          <a:effectLst/>
                        </a:rPr>
                        <a:t>Probabilistic</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28,238,224</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77,346,823</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105,585,047</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5,405,575</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4.87%</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16827247"/>
                  </a:ext>
                </a:extLst>
              </a:tr>
              <a:tr h="0">
                <a:tc vMerge="1">
                  <a:txBody>
                    <a:bodyPr/>
                    <a:lstStyle/>
                    <a:p>
                      <a:endParaRPr lang="en-US"/>
                    </a:p>
                  </a:txBody>
                  <a:tcPr/>
                </a:tc>
                <a:tc>
                  <a:txBody>
                    <a:bodyPr/>
                    <a:lstStyle/>
                    <a:p>
                      <a:pPr marL="0" marR="0" indent="0" algn="just">
                        <a:spcBef>
                          <a:spcPts val="0"/>
                        </a:spcBef>
                        <a:spcAft>
                          <a:spcPts val="1200"/>
                        </a:spcAft>
                      </a:pPr>
                      <a:r>
                        <a:rPr lang="en-US" sz="900">
                          <a:effectLst/>
                        </a:rPr>
                        <a:t>Universal</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28,273,946</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76,871,248</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105,145,194</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a:effectLst/>
                        </a:rPr>
                        <a:t>5,845,429</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indent="0" algn="just">
                        <a:spcBef>
                          <a:spcPts val="0"/>
                        </a:spcBef>
                        <a:spcAft>
                          <a:spcPts val="1200"/>
                        </a:spcAft>
                      </a:pPr>
                      <a:r>
                        <a:rPr lang="en-US" sz="900" dirty="0">
                          <a:effectLst/>
                        </a:rPr>
                        <a:t>5.27%</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47250650"/>
                  </a:ext>
                </a:extLst>
              </a:tr>
            </a:tbl>
          </a:graphicData>
        </a:graphic>
      </p:graphicFrame>
    </p:spTree>
    <p:extLst>
      <p:ext uri="{BB962C8B-B14F-4D97-AF65-F5344CB8AC3E}">
        <p14:creationId xmlns:p14="http://schemas.microsoft.com/office/powerpoint/2010/main" val="1540545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C4520-BCD6-F144-9F06-E46D5BFD75C4}"/>
              </a:ext>
            </a:extLst>
          </p:cNvPr>
          <p:cNvSpPr>
            <a:spLocks noGrp="1"/>
          </p:cNvSpPr>
          <p:nvPr>
            <p:ph type="title"/>
          </p:nvPr>
        </p:nvSpPr>
        <p:spPr/>
        <p:txBody>
          <a:bodyPr/>
          <a:lstStyle/>
          <a:p>
            <a:r>
              <a:rPr lang="en-US" dirty="0"/>
              <a:t>On-Going &amp; Future Research Topics</a:t>
            </a:r>
          </a:p>
        </p:txBody>
      </p:sp>
      <p:sp>
        <p:nvSpPr>
          <p:cNvPr id="3" name="Content Placeholder 2">
            <a:extLst>
              <a:ext uri="{FF2B5EF4-FFF2-40B4-BE49-F238E27FC236}">
                <a16:creationId xmlns:a16="http://schemas.microsoft.com/office/drawing/2014/main" id="{8F73DB4D-B995-BA42-85B0-118E53FC5A24}"/>
              </a:ext>
            </a:extLst>
          </p:cNvPr>
          <p:cNvSpPr>
            <a:spLocks noGrp="1"/>
          </p:cNvSpPr>
          <p:nvPr>
            <p:ph idx="1"/>
          </p:nvPr>
        </p:nvSpPr>
        <p:spPr>
          <a:xfrm>
            <a:off x="581192" y="1967695"/>
            <a:ext cx="11132388" cy="4606791"/>
          </a:xfrm>
        </p:spPr>
        <p:txBody>
          <a:bodyPr>
            <a:normAutofit/>
          </a:bodyPr>
          <a:lstStyle/>
          <a:p>
            <a:pPr marL="342900" indent="-342900">
              <a:buFont typeface="+mj-lt"/>
              <a:buAutoNum type="arabicPeriod"/>
            </a:pPr>
            <a:r>
              <a:rPr lang="en-US" dirty="0"/>
              <a:t>What are the impacts of considering a lager, transnational region (Quebec/Ontario)?</a:t>
            </a:r>
          </a:p>
          <a:p>
            <a:pPr marL="666900" lvl="1" indent="-342900">
              <a:buFont typeface="+mj-lt"/>
              <a:buAutoNum type="arabicPeriod"/>
            </a:pPr>
            <a:r>
              <a:rPr lang="en-US" dirty="0"/>
              <a:t>What level of transmission interconnection is required?</a:t>
            </a:r>
          </a:p>
          <a:p>
            <a:pPr marL="342900" indent="-342900">
              <a:buFont typeface="+mj-lt"/>
              <a:buAutoNum type="arabicPeriod"/>
            </a:pPr>
            <a:r>
              <a:rPr lang="en-US" dirty="0"/>
              <a:t>How does PEV charging demand align with: baseline demand, peak load, renewable energy availability?</a:t>
            </a:r>
          </a:p>
          <a:p>
            <a:pPr marL="666900" lvl="1" indent="-342900">
              <a:buFont typeface="+mj-lt"/>
              <a:buAutoNum type="arabicPeriod"/>
            </a:pPr>
            <a:r>
              <a:rPr lang="en-US" dirty="0"/>
              <a:t>How does this vary with charging infrastructure availability/assumption about charging preferences?</a:t>
            </a:r>
          </a:p>
          <a:p>
            <a:pPr marL="342900" indent="-342900">
              <a:buFont typeface="+mj-lt"/>
              <a:buAutoNum type="arabicPeriod"/>
            </a:pPr>
            <a:r>
              <a:rPr lang="en-US" dirty="0"/>
              <a:t>How does this additional demand impact generating costs and emissions?</a:t>
            </a:r>
          </a:p>
          <a:p>
            <a:pPr marL="666900" lvl="1" indent="-342900">
              <a:buFont typeface="+mj-lt"/>
              <a:buAutoNum type="arabicPeriod"/>
            </a:pPr>
            <a:r>
              <a:rPr lang="en-US" dirty="0"/>
              <a:t>What are the impacts of emissions caps/emissions trading?</a:t>
            </a:r>
          </a:p>
          <a:p>
            <a:pPr marL="666900" lvl="1" indent="-342900">
              <a:buFont typeface="+mj-lt"/>
              <a:buAutoNum type="arabicPeriod"/>
            </a:pPr>
            <a:r>
              <a:rPr lang="en-US" dirty="0"/>
              <a:t>Does PEV demand shift the most cost-effective mix of wind and solar installation?</a:t>
            </a:r>
          </a:p>
          <a:p>
            <a:pPr marL="342900" indent="-342900">
              <a:buFont typeface="+mj-lt"/>
              <a:buAutoNum type="arabicPeriod"/>
            </a:pPr>
            <a:r>
              <a:rPr lang="en-US" dirty="0"/>
              <a:t>What are the systemic benefits that could be achieved through optimized charging?</a:t>
            </a:r>
          </a:p>
          <a:p>
            <a:pPr marL="666900" lvl="1" indent="-342900">
              <a:buFont typeface="+mj-lt"/>
              <a:buAutoNum type="arabicPeriod"/>
            </a:pPr>
            <a:r>
              <a:rPr lang="en-US" dirty="0"/>
              <a:t>Are these benefits large enough to incentivize drivers to participate in smart-charging programs?</a:t>
            </a:r>
          </a:p>
          <a:p>
            <a:pPr marL="342900" indent="-342900">
              <a:buFont typeface="+mj-lt"/>
              <a:buAutoNum type="arabicPeriod"/>
            </a:pPr>
            <a:endParaRPr lang="en-US" dirty="0"/>
          </a:p>
        </p:txBody>
      </p:sp>
      <p:sp>
        <p:nvSpPr>
          <p:cNvPr id="5" name="Slide Number Placeholder 4">
            <a:extLst>
              <a:ext uri="{FF2B5EF4-FFF2-40B4-BE49-F238E27FC236}">
                <a16:creationId xmlns:a16="http://schemas.microsoft.com/office/drawing/2014/main" id="{2CEDA09C-7A55-5547-A306-E07B27C3A845}"/>
              </a:ext>
            </a:extLst>
          </p:cNvPr>
          <p:cNvSpPr>
            <a:spLocks noGrp="1"/>
          </p:cNvSpPr>
          <p:nvPr>
            <p:ph type="sldNum" sz="quarter" idx="12"/>
          </p:nvPr>
        </p:nvSpPr>
        <p:spPr>
          <a:xfrm>
            <a:off x="10558300" y="6209362"/>
            <a:ext cx="1052508" cy="365125"/>
          </a:xfrm>
        </p:spPr>
        <p:txBody>
          <a:bodyPr/>
          <a:lstStyle/>
          <a:p>
            <a:fld id="{7BB4589C-8816-CA4E-89C0-4E5DC15D014A}" type="slidenum">
              <a:rPr lang="en-US" smtClean="0"/>
              <a:t>9</a:t>
            </a:fld>
            <a:endParaRPr lang="en-US"/>
          </a:p>
        </p:txBody>
      </p:sp>
    </p:spTree>
    <p:extLst>
      <p:ext uri="{BB962C8B-B14F-4D97-AF65-F5344CB8AC3E}">
        <p14:creationId xmlns:p14="http://schemas.microsoft.com/office/powerpoint/2010/main" val="127572542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{C575C6CD-C11F-BA49-95D0-65EA7B58E8B7}tf10001123</Template>
  <TotalTime>11903</TotalTime>
  <Words>535</Words>
  <Application>Microsoft Office PowerPoint</Application>
  <PresentationFormat>Widescreen</PresentationFormat>
  <Paragraphs>102</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Cambria Math</vt:lpstr>
      <vt:lpstr>Gill Sans MT</vt:lpstr>
      <vt:lpstr>Times New Roman</vt:lpstr>
      <vt:lpstr>Wingdings 2</vt:lpstr>
      <vt:lpstr>Dividend</vt:lpstr>
      <vt:lpstr>PowerPoint Presentation</vt:lpstr>
      <vt:lpstr>Policy Environment in the Northeast united states</vt:lpstr>
      <vt:lpstr>Research Overview</vt:lpstr>
      <vt:lpstr>PEV Charging Demand Model OVERVIEW</vt:lpstr>
      <vt:lpstr>Daily Vehicle travel to weekly vehicle charging</vt:lpstr>
      <vt:lpstr>PEV Demand in context</vt:lpstr>
      <vt:lpstr>Regional economic dispatch model</vt:lpstr>
      <vt:lpstr>Regional economic dispatch model results</vt:lpstr>
      <vt:lpstr>On-Going &amp; Future Research Topics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Electric Vehicle Energy Demand and Regional Dispatch for New England and New York</dc:title>
  <dc:creator>Sarah E Howerter</dc:creator>
  <cp:lastModifiedBy>Jonathan Dowds</cp:lastModifiedBy>
  <cp:revision>159</cp:revision>
  <cp:lastPrinted>2019-05-28T18:32:06Z</cp:lastPrinted>
  <dcterms:created xsi:type="dcterms:W3CDTF">2019-05-07T16:00:26Z</dcterms:created>
  <dcterms:modified xsi:type="dcterms:W3CDTF">2019-11-06T16:20:48Z</dcterms:modified>
</cp:coreProperties>
</file>