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306" r:id="rId3"/>
    <p:sldId id="329" r:id="rId4"/>
    <p:sldId id="308" r:id="rId5"/>
    <p:sldId id="334" r:id="rId6"/>
    <p:sldId id="335" r:id="rId7"/>
    <p:sldId id="331" r:id="rId8"/>
    <p:sldId id="311" r:id="rId9"/>
    <p:sldId id="312" r:id="rId10"/>
    <p:sldId id="336" r:id="rId11"/>
    <p:sldId id="314" r:id="rId12"/>
    <p:sldId id="323" r:id="rId13"/>
    <p:sldId id="337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7" autoAdjust="0"/>
    <p:restoredTop sz="94660"/>
  </p:normalViewPr>
  <p:slideViewPr>
    <p:cSldViewPr snapToGrid="0">
      <p:cViewPr>
        <p:scale>
          <a:sx n="57" d="100"/>
          <a:sy n="57" d="100"/>
        </p:scale>
        <p:origin x="10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8CFB4-76E5-4DE8-BF51-9B2CECFCDEF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3F261-7F86-42E6-A387-D36ADBEA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4329AB-37B2-4E15-81DB-59D36FCEABD1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6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502464-CE38-43ED-975E-C56BAA6BAEEA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7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17C17F-297D-4259-9849-1BA2F1579F43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7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A1C1C4-5AAF-4A3F-8AC0-58CFCA3C4190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6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85" y="5406796"/>
            <a:ext cx="3056365" cy="80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91440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52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8098"/>
            <a:ext cx="78867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22603" r="60556" b="22540"/>
          <a:stretch/>
        </p:blipFill>
        <p:spPr bwMode="auto">
          <a:xfrm>
            <a:off x="771144" y="6139437"/>
            <a:ext cx="1103376" cy="54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3" y="6166862"/>
            <a:ext cx="1747467" cy="45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6007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69068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158019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16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91440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71" y="1357322"/>
            <a:ext cx="3056365" cy="80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22603" r="60556" b="22540"/>
          <a:stretch/>
        </p:blipFill>
        <p:spPr bwMode="auto">
          <a:xfrm>
            <a:off x="771144" y="6139437"/>
            <a:ext cx="1103376" cy="54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3" y="6166862"/>
            <a:ext cx="1747467" cy="45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56007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58019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69068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22603" r="60556" b="22540"/>
          <a:stretch/>
        </p:blipFill>
        <p:spPr bwMode="auto">
          <a:xfrm>
            <a:off x="771144" y="6139437"/>
            <a:ext cx="1103376" cy="54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3" y="6166862"/>
            <a:ext cx="1747467" cy="45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56007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58019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69068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5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22603" r="60556" b="22540"/>
          <a:stretch/>
        </p:blipFill>
        <p:spPr bwMode="auto">
          <a:xfrm>
            <a:off x="771144" y="6139437"/>
            <a:ext cx="1103376" cy="54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3" y="6166862"/>
            <a:ext cx="1747467" cy="45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6007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8019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69068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4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22603" r="60556" b="22540"/>
          <a:stretch/>
        </p:blipFill>
        <p:spPr bwMode="auto">
          <a:xfrm>
            <a:off x="771144" y="6139437"/>
            <a:ext cx="1103376" cy="54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3" y="6166862"/>
            <a:ext cx="1747467" cy="45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560070"/>
          </a:xfrm>
          <a:prstGeom prst="rect">
            <a:avLst/>
          </a:prstGeom>
          <a:solidFill>
            <a:srgbClr val="A4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8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5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AB85-7EEF-4E94-9D78-5EF4FBB51CA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53119-D3E8-4968-9510-F8BBFF5E745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6429162"/>
            <a:ext cx="9144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0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7516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California update:  Getting to zero emission heavy duty trucks</a:t>
            </a:r>
            <a:endParaRPr lang="en-US" sz="4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43000" y="3314700"/>
            <a:ext cx="6858000" cy="19431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Genevieve Giuliano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University of Southern California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JCCTRP Workshop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York University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November 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Simulation/optimization</a:t>
            </a:r>
          </a:p>
          <a:p>
            <a:pPr lvl="1"/>
            <a:r>
              <a:rPr lang="en-US" dirty="0" smtClean="0"/>
              <a:t>One and two link tours based on port survey data</a:t>
            </a:r>
          </a:p>
          <a:p>
            <a:r>
              <a:rPr lang="en-US" dirty="0" smtClean="0"/>
              <a:t>Case studies of two firms (so far)</a:t>
            </a:r>
          </a:p>
          <a:p>
            <a:r>
              <a:rPr lang="en-US" dirty="0" smtClean="0"/>
              <a:t>Interviews and surveys of fleet owners</a:t>
            </a:r>
          </a:p>
          <a:p>
            <a:r>
              <a:rPr lang="en-US" dirty="0" smtClean="0"/>
              <a:t>Stated preference surveys of fleet owners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69" y="4462966"/>
            <a:ext cx="2628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64" y="5150625"/>
            <a:ext cx="20050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31" y="4171795"/>
            <a:ext cx="20050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sz="half" idx="1"/>
          </p:nvPr>
        </p:nvSpPr>
        <p:spPr>
          <a:xfrm>
            <a:off x="157859" y="18288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/>
              <a:t>Firm 1</a:t>
            </a:r>
          </a:p>
          <a:p>
            <a:pPr lvl="1"/>
            <a:r>
              <a:rPr lang="en-US" altLang="en-US" dirty="0" err="1" smtClean="0"/>
              <a:t>Transloading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Drayage &amp; direct delivery (chemicals, liquids, dry bulk)</a:t>
            </a:r>
          </a:p>
          <a:p>
            <a:pPr lvl="1"/>
            <a:r>
              <a:rPr lang="en-US" altLang="en-US" dirty="0" smtClean="0"/>
              <a:t>Own all trucks</a:t>
            </a:r>
          </a:p>
          <a:p>
            <a:pPr lvl="1"/>
            <a:r>
              <a:rPr lang="en-US" altLang="en-US" dirty="0" smtClean="0"/>
              <a:t>Work 1 shift</a:t>
            </a:r>
          </a:p>
          <a:p>
            <a:pPr lvl="1"/>
            <a:r>
              <a:rPr lang="en-US" altLang="en-US" dirty="0" smtClean="0"/>
              <a:t>Fleet drivers + owner operators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2"/>
          </p:nvPr>
        </p:nvSpPr>
        <p:spPr>
          <a:xfrm>
            <a:off x="4727130" y="3801134"/>
            <a:ext cx="4343400" cy="27432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/>
              <a:t>Firm 2</a:t>
            </a:r>
          </a:p>
          <a:p>
            <a:pPr lvl="1"/>
            <a:r>
              <a:rPr lang="en-US" altLang="en-US" dirty="0" smtClean="0"/>
              <a:t>Warehousing</a:t>
            </a:r>
          </a:p>
          <a:p>
            <a:pPr lvl="1"/>
            <a:r>
              <a:rPr lang="en-US" altLang="en-US" dirty="0" smtClean="0"/>
              <a:t>Drayage &amp; direct store delivery (natural foods)</a:t>
            </a:r>
          </a:p>
          <a:p>
            <a:pPr lvl="1"/>
            <a:r>
              <a:rPr lang="en-US" altLang="en-US" dirty="0" smtClean="0"/>
              <a:t>Lease 23 trucks</a:t>
            </a:r>
          </a:p>
          <a:p>
            <a:pPr lvl="1"/>
            <a:r>
              <a:rPr lang="en-US" altLang="en-US" dirty="0" smtClean="0"/>
              <a:t>Multiple shifts, almost 24/7</a:t>
            </a:r>
          </a:p>
          <a:p>
            <a:pPr lvl="1"/>
            <a:r>
              <a:rPr lang="en-US" altLang="en-US" dirty="0" smtClean="0"/>
              <a:t>Fleet drivers</a:t>
            </a:r>
          </a:p>
          <a:p>
            <a:endParaRPr lang="en-US" alt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157859" y="367989"/>
            <a:ext cx="8428579" cy="121920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Case study </a:t>
            </a:r>
            <a:r>
              <a:rPr lang="en-US" altLang="en-US" dirty="0" smtClean="0"/>
              <a:t>participants</a:t>
            </a:r>
          </a:p>
        </p:txBody>
      </p:sp>
      <p:pic>
        <p:nvPicPr>
          <p:cNvPr id="20485" name="Picture 2" descr="Point Imaging Whole Foods10244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30" y="1421355"/>
            <a:ext cx="3505200" cy="216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Image result for chemical tr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30" y="4535682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94232"/>
              </p:ext>
            </p:extLst>
          </p:nvPr>
        </p:nvGraphicFramePr>
        <p:xfrm>
          <a:off x="1116748" y="2309533"/>
          <a:ext cx="6471423" cy="1565218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157141"/>
                <a:gridCol w="2157141"/>
                <a:gridCol w="2157141"/>
              </a:tblGrid>
              <a:tr h="40904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Battery cap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Share</a:t>
                      </a:r>
                      <a:endParaRPr lang="en-US" sz="2400" dirty="0"/>
                    </a:p>
                  </a:txBody>
                  <a:tcPr/>
                </a:tc>
              </a:tr>
              <a:tr h="5540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240 kwh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8%</a:t>
                      </a:r>
                      <a:endParaRPr lang="en-US" sz="2400" dirty="0"/>
                    </a:p>
                  </a:txBody>
                  <a:tcPr/>
                </a:tc>
              </a:tr>
              <a:tr h="5540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650 kwh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64%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20418"/>
              </p:ext>
            </p:extLst>
          </p:nvPr>
        </p:nvGraphicFramePr>
        <p:xfrm>
          <a:off x="1120698" y="4493595"/>
          <a:ext cx="6969512" cy="1684206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742378"/>
                <a:gridCol w="1742378"/>
                <a:gridCol w="1742378"/>
                <a:gridCol w="1742378"/>
              </a:tblGrid>
              <a:tr h="5614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Battery cap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Month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Month 2</a:t>
                      </a:r>
                      <a:endParaRPr lang="en-US" sz="2400" dirty="0"/>
                    </a:p>
                  </a:txBody>
                  <a:tcPr/>
                </a:tc>
              </a:tr>
              <a:tr h="5614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240 kwh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32%</a:t>
                      </a:r>
                      <a:endParaRPr lang="en-US" sz="2400" dirty="0"/>
                    </a:p>
                  </a:txBody>
                  <a:tcPr/>
                </a:tc>
              </a:tr>
              <a:tr h="5614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650 kwh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571" y="365126"/>
            <a:ext cx="8325779" cy="1325563"/>
          </a:xfrm>
        </p:spPr>
        <p:txBody>
          <a:bodyPr/>
          <a:lstStyle/>
          <a:p>
            <a:r>
              <a:rPr lang="en-US" dirty="0" smtClean="0"/>
              <a:t>Results: share of operations served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6748" y="1707723"/>
            <a:ext cx="310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Firm 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16747" y="3908820"/>
            <a:ext cx="310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Firm 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39" y="1788098"/>
            <a:ext cx="7886700" cy="17468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Market for ZE heavily influenced by range and weight</a:t>
            </a:r>
          </a:p>
          <a:p>
            <a:pPr lvl="1"/>
            <a:r>
              <a:rPr lang="en-US" dirty="0" smtClean="0"/>
              <a:t>Tesla promise would be break through</a:t>
            </a:r>
          </a:p>
          <a:p>
            <a:r>
              <a:rPr lang="en-US" dirty="0" smtClean="0"/>
              <a:t>More ZE trucks required to serve same market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2171" y="3534937"/>
            <a:ext cx="3776082" cy="3174194"/>
          </a:xfrm>
          <a:prstGeom prst="rect">
            <a:avLst/>
          </a:prstGeom>
          <a:solidFill>
            <a:schemeClr val="bg1">
              <a:lumMod val="85000"/>
            </a:schemeClr>
          </a:solidFill>
          <a:ln cap="rnd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x-none" b="1" dirty="0" smtClean="0"/>
              <a:t>Concerns</a:t>
            </a:r>
          </a:p>
          <a:p>
            <a:pPr marL="45720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x-none" sz="2400" dirty="0" smtClean="0"/>
              <a:t>EV m</a:t>
            </a:r>
            <a:r>
              <a:rPr lang="en" altLang="x-none" sz="2400" dirty="0" smtClean="0"/>
              <a:t>anufacturer range is overstated</a:t>
            </a:r>
            <a:endParaRPr lang="en-US" altLang="x-none" sz="2400" dirty="0"/>
          </a:p>
          <a:p>
            <a:pPr marL="45720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x-none" sz="2400" dirty="0" smtClean="0"/>
              <a:t>Range will improve, but how fast?</a:t>
            </a:r>
          </a:p>
          <a:p>
            <a:pPr marL="457200">
              <a:spcBef>
                <a:spcPct val="0"/>
              </a:spcBef>
              <a:buFont typeface="Arial" charset="0"/>
              <a:buChar char="•"/>
              <a:defRPr/>
            </a:pPr>
            <a:r>
              <a:rPr lang="en" altLang="x-none" sz="2400" dirty="0" smtClean="0"/>
              <a:t>Demonstrations </a:t>
            </a:r>
            <a:r>
              <a:rPr lang="en-US" altLang="x-none" sz="2400" dirty="0" smtClean="0"/>
              <a:t>limited</a:t>
            </a:r>
          </a:p>
          <a:p>
            <a:pPr marL="514350">
              <a:spcBef>
                <a:spcPct val="0"/>
              </a:spcBef>
              <a:defRPr/>
            </a:pPr>
            <a:r>
              <a:rPr lang="en-US" altLang="x-none" sz="2400" dirty="0" smtClean="0"/>
              <a:t>EVs may require restructuring of fleet composition and use</a:t>
            </a:r>
            <a:endParaRPr lang="en-US" altLang="x-none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6898" y="3534937"/>
            <a:ext cx="3776082" cy="3174194"/>
          </a:xfrm>
          <a:prstGeom prst="rect">
            <a:avLst/>
          </a:prstGeom>
          <a:solidFill>
            <a:schemeClr val="bg1">
              <a:lumMod val="85000"/>
            </a:schemeClr>
          </a:solidFill>
          <a:ln cap="rnd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spcBef>
                <a:spcPct val="0"/>
              </a:spcBef>
              <a:defRPr/>
            </a:pPr>
            <a:r>
              <a:rPr lang="en-US" altLang="x-none" sz="2400" dirty="0" smtClean="0"/>
              <a:t>Charging</a:t>
            </a:r>
            <a:endParaRPr lang="en-US" altLang="x-none" sz="2400" dirty="0"/>
          </a:p>
          <a:p>
            <a:pPr marL="914400" lvl="1" indent="-285750">
              <a:spcBef>
                <a:spcPct val="0"/>
              </a:spcBef>
              <a:defRPr/>
            </a:pPr>
            <a:r>
              <a:rPr lang="en-US" altLang="x-none" dirty="0" smtClean="0"/>
              <a:t>Infrastructure, charge locations, time, cost</a:t>
            </a:r>
          </a:p>
          <a:p>
            <a:pPr marL="628650" indent="-457200">
              <a:spcBef>
                <a:spcPct val="0"/>
              </a:spcBef>
              <a:defRPr/>
            </a:pPr>
            <a:r>
              <a:rPr lang="en-US" altLang="x-none" sz="2400" dirty="0" smtClean="0"/>
              <a:t>Cost</a:t>
            </a:r>
          </a:p>
          <a:p>
            <a:pPr marL="914400" lvl="1" indent="-342900">
              <a:spcBef>
                <a:spcPct val="0"/>
              </a:spcBef>
              <a:defRPr/>
            </a:pPr>
            <a:r>
              <a:rPr lang="en-US" altLang="x-none" dirty="0"/>
              <a:t>BE 2-4x more $$ than diesel</a:t>
            </a:r>
          </a:p>
          <a:p>
            <a:pPr marL="914400" lvl="1" indent="-342900">
              <a:spcBef>
                <a:spcPct val="0"/>
              </a:spcBef>
              <a:defRPr/>
            </a:pPr>
            <a:r>
              <a:rPr lang="en-US" altLang="x-none" dirty="0"/>
              <a:t>Incentives not typically structured for shorter trips</a:t>
            </a:r>
          </a:p>
          <a:p>
            <a:pPr marL="971550" lvl="1" indent="-342900">
              <a:spcBef>
                <a:spcPct val="0"/>
              </a:spcBef>
              <a:defRPr/>
            </a:pPr>
            <a:endParaRPr lang="en-US" altLang="x-none" b="1" dirty="0" smtClean="0"/>
          </a:p>
          <a:p>
            <a:pPr indent="0">
              <a:spcBef>
                <a:spcPct val="0"/>
              </a:spcBef>
              <a:buNone/>
              <a:defRPr/>
            </a:pPr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79260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39"/>
            <a:ext cx="3323644" cy="28527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8183228" cy="1500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giuliano@usc.edu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94" y="2564354"/>
            <a:ext cx="4849271" cy="32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8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599991"/>
          </a:xfrm>
        </p:spPr>
        <p:txBody>
          <a:bodyPr/>
          <a:lstStyle/>
          <a:p>
            <a:r>
              <a:rPr lang="en-US" dirty="0" smtClean="0"/>
              <a:t>Research team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27346"/>
              </p:ext>
            </p:extLst>
          </p:nvPr>
        </p:nvGraphicFramePr>
        <p:xfrm>
          <a:off x="506895" y="3448878"/>
          <a:ext cx="8259417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9076"/>
                <a:gridCol w="4180341"/>
              </a:tblGrid>
              <a:tr h="253960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Genevieve Giuliano (USC)</a:t>
                      </a:r>
                    </a:p>
                    <a:p>
                      <a:r>
                        <a:rPr lang="en-US" sz="2800" dirty="0" err="1" smtClean="0"/>
                        <a:t>Maged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Dessouky</a:t>
                      </a:r>
                      <a:r>
                        <a:rPr lang="en-US" sz="2800" dirty="0" smtClean="0"/>
                        <a:t> (USC)</a:t>
                      </a:r>
                    </a:p>
                    <a:p>
                      <a:r>
                        <a:rPr lang="en-US" sz="2800" dirty="0" smtClean="0"/>
                        <a:t>Marshall Miller (UCD)</a:t>
                      </a:r>
                    </a:p>
                    <a:p>
                      <a:r>
                        <a:rPr lang="en-US" sz="2800" dirty="0" smtClean="0"/>
                        <a:t>Thomas O’Brien (CSULB)</a:t>
                      </a:r>
                    </a:p>
                    <a:p>
                      <a:r>
                        <a:rPr lang="en-US" sz="2800" dirty="0" smtClean="0"/>
                        <a:t>Seiji Steimetz (CSULB)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Sue Dexter (USC)</a:t>
                      </a:r>
                    </a:p>
                    <a:p>
                      <a:r>
                        <a:rPr lang="en-US" sz="2800" baseline="0" dirty="0" smtClean="0"/>
                        <a:t>Jiawen Fang (USC)</a:t>
                      </a:r>
                    </a:p>
                    <a:p>
                      <a:r>
                        <a:rPr lang="en-US" sz="2800" baseline="0" dirty="0" err="1" smtClean="0"/>
                        <a:t>Shichun</a:t>
                      </a:r>
                      <a:r>
                        <a:rPr lang="en-US" sz="2800" baseline="0" dirty="0" smtClean="0"/>
                        <a:t> Hu (USC)</a:t>
                      </a:r>
                    </a:p>
                    <a:p>
                      <a:r>
                        <a:rPr lang="en-US" sz="2800" baseline="0" dirty="0" smtClean="0"/>
                        <a:t>Ben Olson (CSULB)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7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43" y="824948"/>
            <a:ext cx="4668907" cy="5032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166980" y="58571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 US Environmental Protection Agency, 2018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522" y="2474843"/>
            <a:ext cx="2653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Transport sector GHG emissions by source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8098"/>
            <a:ext cx="7886700" cy="3241102"/>
          </a:xfrm>
        </p:spPr>
        <p:txBody>
          <a:bodyPr/>
          <a:lstStyle/>
          <a:p>
            <a:r>
              <a:rPr lang="en-US" dirty="0" smtClean="0"/>
              <a:t>California has nearly 40 million people</a:t>
            </a:r>
          </a:p>
          <a:p>
            <a:pPr lvl="1"/>
            <a:r>
              <a:rPr lang="en-US" dirty="0" smtClean="0"/>
              <a:t>All of them consume goods</a:t>
            </a:r>
          </a:p>
          <a:p>
            <a:pPr lvl="1"/>
            <a:r>
              <a:rPr lang="en-US" dirty="0" smtClean="0"/>
              <a:t>More of them are shopping online</a:t>
            </a:r>
          </a:p>
          <a:p>
            <a:pPr lvl="1"/>
            <a:r>
              <a:rPr lang="en-US" dirty="0" smtClean="0"/>
              <a:t>Some of them love instant deliveries</a:t>
            </a:r>
          </a:p>
          <a:p>
            <a:r>
              <a:rPr lang="en-US" dirty="0" smtClean="0"/>
              <a:t>California is the world’s 5</a:t>
            </a:r>
            <a:r>
              <a:rPr lang="en-US" baseline="30000" dirty="0" smtClean="0"/>
              <a:t>th</a:t>
            </a:r>
            <a:r>
              <a:rPr lang="en-US" dirty="0" smtClean="0"/>
              <a:t> largest economy</a:t>
            </a:r>
          </a:p>
          <a:p>
            <a:r>
              <a:rPr lang="en-US" dirty="0" smtClean="0"/>
              <a:t>California has the US’ largest share of international trade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1417" y="5108713"/>
            <a:ext cx="635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Freight shipments are increasing, heavy duty truck traffic is increasing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6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comprehensive program to reduce freight sector GHGs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California Sustainable Freight Action Plan (2016)</a:t>
            </a:r>
          </a:p>
          <a:p>
            <a:pPr lvl="1"/>
            <a:r>
              <a:rPr lang="en-US" dirty="0" smtClean="0"/>
              <a:t>Freight efficiency target</a:t>
            </a:r>
          </a:p>
          <a:p>
            <a:pPr lvl="1"/>
            <a:r>
              <a:rPr lang="en-US" dirty="0" smtClean="0"/>
              <a:t>100,000 ZE heavy duty vehicles by 2030</a:t>
            </a:r>
          </a:p>
          <a:p>
            <a:pPr lvl="1"/>
            <a:r>
              <a:rPr lang="en-US" dirty="0" smtClean="0"/>
              <a:t>Economic competitiveness target</a:t>
            </a:r>
          </a:p>
          <a:p>
            <a:r>
              <a:rPr lang="en-US" dirty="0"/>
              <a:t>Graduated requirements for lower emission diesel trucks</a:t>
            </a:r>
          </a:p>
          <a:p>
            <a:pPr lvl="1"/>
            <a:r>
              <a:rPr lang="en-US" dirty="0"/>
              <a:t>By 2023 all trucks 2010 model year or newer</a:t>
            </a:r>
          </a:p>
          <a:p>
            <a:r>
              <a:rPr lang="en-US" dirty="0" smtClean="0"/>
              <a:t>Efforts to promote heavy duty ZEVs</a:t>
            </a:r>
          </a:p>
          <a:p>
            <a:pPr lvl="1"/>
            <a:r>
              <a:rPr lang="en-US" dirty="0" smtClean="0"/>
              <a:t>Demonstration program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urchase incentives</a:t>
            </a:r>
          </a:p>
          <a:p>
            <a:pPr lvl="1"/>
            <a:r>
              <a:rPr lang="en-US" dirty="0" smtClean="0"/>
              <a:t>In progress:  ZE mandate = BE mandate</a:t>
            </a:r>
          </a:p>
        </p:txBody>
      </p:sp>
    </p:spTree>
    <p:extLst>
      <p:ext uri="{BB962C8B-B14F-4D97-AF65-F5344CB8AC3E}">
        <p14:creationId xmlns:p14="http://schemas.microsoft.com/office/powerpoint/2010/main" val="311042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action in Southern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South Coast Air Quality Management District</a:t>
            </a:r>
          </a:p>
          <a:p>
            <a:pPr lvl="1"/>
            <a:r>
              <a:rPr lang="en-US" sz="2800" dirty="0" smtClean="0"/>
              <a:t>Indirect source requirement</a:t>
            </a:r>
          </a:p>
          <a:p>
            <a:pPr lvl="1"/>
            <a:r>
              <a:rPr lang="en-US" sz="2800" dirty="0" smtClean="0"/>
              <a:t>ZE demos</a:t>
            </a:r>
          </a:p>
          <a:p>
            <a:r>
              <a:rPr lang="en-US" sz="3200" dirty="0" smtClean="0"/>
              <a:t>Ports of Los Angeles and Long Beach</a:t>
            </a:r>
          </a:p>
          <a:p>
            <a:pPr lvl="1"/>
            <a:r>
              <a:rPr lang="en-US" sz="2800" dirty="0" smtClean="0"/>
              <a:t>Clean Air Action Plan 3.0</a:t>
            </a:r>
          </a:p>
          <a:p>
            <a:pPr lvl="1"/>
            <a:r>
              <a:rPr lang="en-US" sz="2800" dirty="0" smtClean="0"/>
              <a:t>ZE ports by 2035</a:t>
            </a:r>
          </a:p>
          <a:p>
            <a:pPr lvl="1"/>
            <a:r>
              <a:rPr lang="en-US" sz="2800" dirty="0" smtClean="0"/>
              <a:t>New trucks 2014 model year or newer</a:t>
            </a:r>
          </a:p>
          <a:p>
            <a:pPr lvl="1"/>
            <a:r>
              <a:rPr lang="en-US" sz="2800" dirty="0" smtClean="0"/>
              <a:t>Two tier entrance fee, lower rates for ZE or near NZE (proposed)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271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Results: T</a:t>
            </a:r>
            <a:r>
              <a:rPr lang="en-US" sz="4000" dirty="0" smtClean="0"/>
              <a:t>ransport </a:t>
            </a:r>
            <a:r>
              <a:rPr lang="en-US" sz="4000" dirty="0" smtClean="0"/>
              <a:t>sector GHG inventory, CA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65465"/>
              </p:ext>
            </p:extLst>
          </p:nvPr>
        </p:nvGraphicFramePr>
        <p:xfrm>
          <a:off x="308115" y="2363186"/>
          <a:ext cx="8488015" cy="233272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43768"/>
                <a:gridCol w="737818"/>
                <a:gridCol w="738595"/>
                <a:gridCol w="737818"/>
                <a:gridCol w="738595"/>
                <a:gridCol w="737818"/>
                <a:gridCol w="738595"/>
                <a:gridCol w="737818"/>
                <a:gridCol w="738595"/>
                <a:gridCol w="738595"/>
              </a:tblGrid>
              <a:tr h="475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2004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GHG Emission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183.86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191.59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191.21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193.31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182.64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170.16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166.16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167.14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174.01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173.39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181.08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180.65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182.87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172.74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160.75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157.33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158.64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165.87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6.91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6.54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5.97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3.95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Methane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8115" y="4885813"/>
            <a:ext cx="402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Units = million ton CO2 equivalents</a:t>
            </a:r>
          </a:p>
          <a:p>
            <a:r>
              <a:rPr lang="en-US" dirty="0" smtClean="0"/>
              <a:t>Source:  CARB,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2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>
            <a:spLocks noGrp="1"/>
          </p:cNvSpPr>
          <p:nvPr>
            <p:ph sz="half" idx="1"/>
          </p:nvPr>
        </p:nvSpPr>
        <p:spPr>
          <a:xfrm>
            <a:off x="169863" y="1828800"/>
            <a:ext cx="5283200" cy="44196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Goals </a:t>
            </a:r>
          </a:p>
          <a:p>
            <a:pPr lvl="1"/>
            <a:r>
              <a:rPr lang="en-US" altLang="en-US" dirty="0"/>
              <a:t>F</a:t>
            </a:r>
            <a:r>
              <a:rPr lang="en-US" altLang="en-US" dirty="0" smtClean="0"/>
              <a:t>easibility of BE </a:t>
            </a:r>
            <a:r>
              <a:rPr lang="en-US" altLang="en-US" dirty="0" smtClean="0"/>
              <a:t>technology </a:t>
            </a:r>
            <a:r>
              <a:rPr lang="en-US" altLang="en-US" dirty="0" smtClean="0"/>
              <a:t>in drayage</a:t>
            </a:r>
            <a:endParaRPr lang="en-US" altLang="en-US" dirty="0" smtClean="0"/>
          </a:p>
          <a:p>
            <a:pPr lvl="1"/>
            <a:r>
              <a:rPr lang="en-US" altLang="en-US" dirty="0"/>
              <a:t>T</a:t>
            </a:r>
            <a:r>
              <a:rPr lang="en-US" altLang="en-US" dirty="0" smtClean="0"/>
              <a:t>arget </a:t>
            </a:r>
            <a:r>
              <a:rPr lang="en-US" altLang="en-US" dirty="0" smtClean="0"/>
              <a:t>fleets/markets </a:t>
            </a:r>
            <a:r>
              <a:rPr lang="en-US" altLang="en-US" dirty="0" smtClean="0"/>
              <a:t>for BE </a:t>
            </a:r>
            <a:r>
              <a:rPr lang="en-US" altLang="en-US" dirty="0" smtClean="0"/>
              <a:t>technology</a:t>
            </a:r>
          </a:p>
          <a:p>
            <a:r>
              <a:rPr lang="en-US" altLang="en-US" sz="3200" dirty="0" smtClean="0"/>
              <a:t>Question</a:t>
            </a:r>
          </a:p>
          <a:p>
            <a:pPr lvl="1"/>
            <a:r>
              <a:rPr lang="en-US" altLang="en-US" dirty="0" smtClean="0"/>
              <a:t>Given </a:t>
            </a:r>
            <a:r>
              <a:rPr lang="en-US" altLang="en-US" dirty="0" smtClean="0"/>
              <a:t>current experience (2019) 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expected performance (2030), </a:t>
            </a:r>
            <a:r>
              <a:rPr lang="en-US" altLang="en-US" dirty="0" smtClean="0"/>
              <a:t>what </a:t>
            </a:r>
            <a:r>
              <a:rPr lang="en-US" altLang="en-US" dirty="0" smtClean="0"/>
              <a:t>share of market can be served without </a:t>
            </a:r>
            <a:r>
              <a:rPr lang="en-US" altLang="en-US" dirty="0" smtClean="0"/>
              <a:t>changing current operational patterns? 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Our research:  ZEVs in drayage</a:t>
            </a:r>
            <a:endParaRPr lang="en-US" altLang="en-US" dirty="0" smtClean="0"/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3063" y="1861345"/>
            <a:ext cx="3521075" cy="2794000"/>
          </a:xfrm>
          <a:noFill/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6556375" y="4724400"/>
            <a:ext cx="1314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Tesla Semi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ZEV challenges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Range: 400+ miles for diesel, ~100 for BE</a:t>
            </a:r>
          </a:p>
          <a:p>
            <a:pPr lvl="1"/>
            <a:r>
              <a:rPr lang="en-US" dirty="0" smtClean="0"/>
              <a:t>Refueling:  15 min for diesel, up to 6 hours for BE</a:t>
            </a:r>
          </a:p>
          <a:p>
            <a:pPr lvl="1"/>
            <a:r>
              <a:rPr lang="en-US" dirty="0" smtClean="0"/>
              <a:t>Price:  $150K for diesel, $300K for BE</a:t>
            </a:r>
          </a:p>
          <a:p>
            <a:pPr lvl="1"/>
            <a:r>
              <a:rPr lang="en-US" dirty="0" smtClean="0"/>
              <a:t>Capacity:  ~ 45K </a:t>
            </a:r>
            <a:r>
              <a:rPr lang="en-US" dirty="0" err="1" smtClean="0"/>
              <a:t>lbs</a:t>
            </a:r>
            <a:r>
              <a:rPr lang="en-US" dirty="0" smtClean="0"/>
              <a:t> for diesel, 35-40K for BE</a:t>
            </a:r>
          </a:p>
          <a:p>
            <a:r>
              <a:rPr lang="en-US" dirty="0" smtClean="0"/>
              <a:t>Performance differences affect operations</a:t>
            </a:r>
          </a:p>
          <a:p>
            <a:pPr lvl="1"/>
            <a:r>
              <a:rPr lang="en-US" dirty="0" smtClean="0"/>
              <a:t>The greater share of BE, the more total vehicles and vehicle miles required</a:t>
            </a:r>
          </a:p>
          <a:p>
            <a:pPr lvl="1"/>
            <a:r>
              <a:rPr lang="en-US" b="1" i="1" dirty="0" smtClean="0"/>
              <a:t>NOT a one to one substitution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6" descr="Image result for clip art big rig tru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95" y="4398845"/>
            <a:ext cx="2382645" cy="160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657</Words>
  <Application>Microsoft Office PowerPoint</Application>
  <PresentationFormat>On-screen Show (4:3)</PresentationFormat>
  <Paragraphs>178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Malgun Gothic</vt:lpstr>
      <vt:lpstr>Arial</vt:lpstr>
      <vt:lpstr>Calibri</vt:lpstr>
      <vt:lpstr>Times New Roman</vt:lpstr>
      <vt:lpstr>Office Theme</vt:lpstr>
      <vt:lpstr>California update:  Getting to zero emission heavy duty trucks</vt:lpstr>
      <vt:lpstr>Research team</vt:lpstr>
      <vt:lpstr>The problem</vt:lpstr>
      <vt:lpstr>The challenge</vt:lpstr>
      <vt:lpstr>A comprehensive program to reduce freight sector GHGs</vt:lpstr>
      <vt:lpstr>Even more action in Southern California</vt:lpstr>
      <vt:lpstr>Results: Transport sector GHG inventory, CA</vt:lpstr>
      <vt:lpstr>Our research:  ZEVs in drayage</vt:lpstr>
      <vt:lpstr>ZEV challenges</vt:lpstr>
      <vt:lpstr>Research methods</vt:lpstr>
      <vt:lpstr>Case study participants</vt:lpstr>
      <vt:lpstr>Results: share of operations served</vt:lpstr>
      <vt:lpstr>Conclusions</vt:lpstr>
      <vt:lpstr>Thank you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giuliano</dc:creator>
  <cp:lastModifiedBy>gen giuliano</cp:lastModifiedBy>
  <cp:revision>60</cp:revision>
  <dcterms:created xsi:type="dcterms:W3CDTF">2019-02-25T00:19:42Z</dcterms:created>
  <dcterms:modified xsi:type="dcterms:W3CDTF">2019-11-06T15:27:55Z</dcterms:modified>
</cp:coreProperties>
</file>