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12" r:id="rId4"/>
    <p:sldId id="298" r:id="rId5"/>
    <p:sldId id="317" r:id="rId6"/>
    <p:sldId id="315" r:id="rId7"/>
    <p:sldId id="313" r:id="rId8"/>
    <p:sldId id="332" r:id="rId9"/>
    <p:sldId id="326" r:id="rId10"/>
    <p:sldId id="301" r:id="rId11"/>
    <p:sldId id="309" r:id="rId12"/>
    <p:sldId id="333" r:id="rId13"/>
    <p:sldId id="323" r:id="rId14"/>
    <p:sldId id="325" r:id="rId15"/>
    <p:sldId id="328" r:id="rId16"/>
    <p:sldId id="334" r:id="rId17"/>
    <p:sldId id="329" r:id="rId18"/>
    <p:sldId id="330" r:id="rId19"/>
    <p:sldId id="318" r:id="rId20"/>
    <p:sldId id="319" r:id="rId21"/>
    <p:sldId id="320" r:id="rId22"/>
    <p:sldId id="335" r:id="rId23"/>
    <p:sldId id="322" r:id="rId24"/>
    <p:sldId id="32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484D5F-4B75-4BC9-AB29-649925D562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194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</a:t>
            </a:r>
            <a:r>
              <a:rPr lang="en-US" baseline="0" dirty="0" smtClean="0"/>
              <a:t> in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4D5F-4B75-4BC9-AB29-649925D562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850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4D5F-4B75-4BC9-AB29-649925D562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215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Bijker</a:t>
            </a:r>
            <a:r>
              <a:rPr lang="en-CA" dirty="0" smtClean="0"/>
              <a:t>,</a:t>
            </a:r>
            <a:r>
              <a:rPr lang="en-CA" baseline="0" dirty="0" smtClean="0"/>
              <a:t> </a:t>
            </a:r>
            <a:r>
              <a:rPr lang="en-CA" baseline="0" dirty="0" err="1" smtClean="0"/>
              <a:t>Jasanoff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Koomey</a:t>
            </a:r>
            <a:r>
              <a:rPr lang="en-CA" baseline="0" dirty="0" smtClean="0"/>
              <a:t> – Sorry wrong number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4D5F-4B75-4BC9-AB29-649925D562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561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Mutant statistics – aggregation, estimates,</a:t>
            </a:r>
            <a:r>
              <a:rPr lang="en-CA" baseline="0" dirty="0" smtClean="0"/>
              <a:t> recognizing - critiquing, questioning assumptions behind their simulations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4D5F-4B75-4BC9-AB29-649925D562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70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Nudge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4D5F-4B75-4BC9-AB29-649925D562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386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Talk about </a:t>
            </a:r>
            <a:r>
              <a:rPr lang="en-CA" dirty="0" err="1" smtClean="0"/>
              <a:t>Niraj’s</a:t>
            </a:r>
            <a:r>
              <a:rPr lang="en-CA" dirty="0" smtClean="0"/>
              <a:t> point – choice – people willing to cede info</a:t>
            </a:r>
            <a:r>
              <a:rPr lang="en-CA" baseline="0" dirty="0" smtClean="0"/>
              <a:t> to </a:t>
            </a:r>
            <a:r>
              <a:rPr lang="en-CA" baseline="0" dirty="0" err="1" smtClean="0"/>
              <a:t>facebook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etc</a:t>
            </a:r>
            <a:r>
              <a:rPr lang="en-CA" baseline="0" dirty="0" smtClean="0"/>
              <a:t> – their choice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84D5F-4B75-4BC9-AB29-649925D562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1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8F6F26-51BC-49E9-ADCC-9C5AEB55D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58CFA2-5B50-449D-9D65-B2CAE5659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1717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627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04FD0E-CEB6-48ED-9664-5A03A074BE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B1BE0D-20AA-4782-A0BE-EAAC88A72CB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89003"/>
            <a:ext cx="8534400" cy="108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232D4C-0503-4793-862E-59BF00626F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01763"/>
            <a:ext cx="42672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1763"/>
            <a:ext cx="42672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8A0AD0-706A-45C0-B64B-0DCD10361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D36C38-0C94-49AA-B93B-5A7216BBEA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DC3F2-4CDA-4714-AD14-3450C55C9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4E0E76-AB2A-49BD-9456-88AD6A44F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F4E67A-B752-4CC2-9551-B70B7BC4F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068589-45CD-411E-843F-AEAA87386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62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401763"/>
            <a:ext cx="8686800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553200"/>
            <a:ext cx="556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207D3B9-3A9C-4D51-BB2A-ADBEF5440F8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89003"/>
            <a:ext cx="8534400" cy="108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0000"/>
        <a:buChar char="o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0000"/>
        <a:buChar char="o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Char char="o"/>
        <a:defRPr>
          <a:solidFill>
            <a:srgbClr val="CC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Char char="o"/>
        <a:defRPr sz="1600">
          <a:solidFill>
            <a:srgbClr val="CC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Char char="o"/>
        <a:defRPr sz="1600">
          <a:solidFill>
            <a:srgbClr val="CC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Char char="o"/>
        <a:defRPr sz="1600">
          <a:solidFill>
            <a:srgbClr val="CC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Char char="o"/>
        <a:defRPr sz="1600">
          <a:solidFill>
            <a:srgbClr val="CC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Char char="o"/>
        <a:defRPr sz="1600">
          <a:solidFill>
            <a:srgbClr val="CC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Char char="o"/>
        <a:defRPr sz="1600">
          <a:solidFill>
            <a:srgbClr val="CC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BFD156-4552-4DD4-BCC6-A7A4B638213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927225"/>
          </a:xfrm>
        </p:spPr>
        <p:txBody>
          <a:bodyPr/>
          <a:lstStyle/>
          <a:p>
            <a:r>
              <a:rPr lang="en-US" sz="3200" dirty="0" smtClean="0"/>
              <a:t>Teaching Energy Efficiency in post secondary settings:  experiences from our Master’s program in Sustainable Energy Policy and Engineering </a:t>
            </a:r>
            <a:endParaRPr 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2743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1800" dirty="0" smtClean="0"/>
              <a:t>Alex </a:t>
            </a:r>
            <a:r>
              <a:rPr lang="en-US" sz="1800" dirty="0" err="1" smtClean="0"/>
              <a:t>Mallett</a:t>
            </a:r>
            <a:endParaRPr lang="en-US" sz="1800" dirty="0" smtClean="0"/>
          </a:p>
          <a:p>
            <a:pPr algn="l">
              <a:lnSpc>
                <a:spcPct val="90000"/>
              </a:lnSpc>
            </a:pPr>
            <a:r>
              <a:rPr lang="en-US" sz="1800" dirty="0" smtClean="0"/>
              <a:t>Assistant Professor</a:t>
            </a:r>
          </a:p>
          <a:p>
            <a:pPr algn="l">
              <a:lnSpc>
                <a:spcPct val="90000"/>
              </a:lnSpc>
            </a:pPr>
            <a:endParaRPr lang="en-US" sz="1800" dirty="0"/>
          </a:p>
          <a:p>
            <a:pPr algn="l">
              <a:lnSpc>
                <a:spcPct val="90000"/>
              </a:lnSpc>
            </a:pPr>
            <a:endParaRPr lang="en-US" sz="1800" dirty="0" smtClean="0"/>
          </a:p>
          <a:p>
            <a:pPr algn="l">
              <a:lnSpc>
                <a:spcPct val="90000"/>
              </a:lnSpc>
            </a:pPr>
            <a:endParaRPr lang="en-US" sz="1800" dirty="0"/>
          </a:p>
          <a:p>
            <a:pPr algn="l">
              <a:lnSpc>
                <a:spcPct val="90000"/>
              </a:lnSpc>
            </a:pPr>
            <a:r>
              <a:rPr lang="en-US" sz="1800" dirty="0" smtClean="0"/>
              <a:t>Teaching Energy Efficiency Workshop – York University</a:t>
            </a:r>
          </a:p>
          <a:p>
            <a:pPr algn="l">
              <a:lnSpc>
                <a:spcPct val="90000"/>
              </a:lnSpc>
            </a:pPr>
            <a:r>
              <a:rPr lang="en-US" sz="1800" dirty="0" smtClean="0"/>
              <a:t>July 17, 2014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Policy instruments </a:t>
            </a:r>
            <a:r>
              <a:rPr lang="en-CA" sz="2400" dirty="0" smtClean="0"/>
              <a:t>(Pal 2013)</a:t>
            </a:r>
            <a:endParaRPr lang="en-C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1" y="1066800"/>
            <a:ext cx="8686800" cy="4999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Do nothing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Problem-related, resource-related,  precedent-related, self-corrective system rationales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Act </a:t>
            </a:r>
            <a:r>
              <a:rPr lang="en-US" sz="2000" dirty="0"/>
              <a:t>indirectly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Information, expenditures, regulation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Act </a:t>
            </a:r>
            <a:r>
              <a:rPr lang="en-US" sz="2000" dirty="0"/>
              <a:t>directly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State agency, state corporation, third party partnership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39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Social Construction of Technology and Policies</a:t>
            </a:r>
            <a:endParaRPr lang="en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4076522" cy="30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oraifeartaigh.files.wordpress.com/2011/04/sheila-jasanoff-named-2010-guggenheim-fellow_ksgarticlefea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048000" cy="40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45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Koomey</a:t>
            </a:r>
            <a:r>
              <a:rPr lang="en-CA" dirty="0" smtClean="0"/>
              <a:t> – Sorry, Wrong number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11501"/>
            <a:ext cx="6537025" cy="53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324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McKinsey (Meier) carbon abatement cost curve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5" y="990599"/>
            <a:ext cx="8825385" cy="573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654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686800" cy="4999037"/>
          </a:xfrm>
        </p:spPr>
        <p:txBody>
          <a:bodyPr/>
          <a:lstStyle/>
          <a:p>
            <a:r>
              <a:rPr lang="en-CA" dirty="0" smtClean="0"/>
              <a:t>Sorrell et al 2004 </a:t>
            </a:r>
            <a:r>
              <a:rPr lang="en-CA" dirty="0"/>
              <a:t>– </a:t>
            </a:r>
            <a:r>
              <a:rPr lang="en-CA" dirty="0" smtClean="0"/>
              <a:t>market / technical barriers to socio-technical system e.g. hidden costs, information asymmetry, bounded </a:t>
            </a:r>
            <a:r>
              <a:rPr lang="en-CA" dirty="0"/>
              <a:t>rationality, split </a:t>
            </a:r>
            <a:r>
              <a:rPr lang="en-CA" dirty="0" smtClean="0"/>
              <a:t>incentives, inertia, culture</a:t>
            </a:r>
          </a:p>
          <a:p>
            <a:r>
              <a:rPr lang="en-CA" dirty="0"/>
              <a:t>the Energy Efficiency Gap (Brown)</a:t>
            </a:r>
          </a:p>
          <a:p>
            <a:r>
              <a:rPr lang="en-CA" dirty="0" smtClean="0"/>
              <a:t>Jevons</a:t>
            </a:r>
            <a:r>
              <a:rPr lang="en-CA" dirty="0"/>
              <a:t>’ Paradox, </a:t>
            </a:r>
            <a:r>
              <a:rPr lang="en-CA" dirty="0" smtClean="0"/>
              <a:t>Rebound effect</a:t>
            </a:r>
          </a:p>
          <a:p>
            <a:r>
              <a:rPr lang="en-CA" dirty="0" smtClean="0"/>
              <a:t>Social acceptance, consumer behaviour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40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897"/>
            <a:ext cx="6477000" cy="502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428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Thaler</a:t>
            </a:r>
            <a:r>
              <a:rPr lang="en-CA" dirty="0" smtClean="0"/>
              <a:t> and </a:t>
            </a:r>
            <a:r>
              <a:rPr lang="en-CA" dirty="0" err="1" smtClean="0"/>
              <a:t>Sunstein</a:t>
            </a:r>
            <a:r>
              <a:rPr lang="en-CA" dirty="0" smtClean="0"/>
              <a:t> - Nudge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322859" cy="398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76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399"/>
            <a:ext cx="3505200" cy="495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4346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316491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9581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SERG 5000 – Engineering and Policy student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4999037"/>
          </a:xfrm>
        </p:spPr>
        <p:txBody>
          <a:bodyPr/>
          <a:lstStyle/>
          <a:p>
            <a:r>
              <a:rPr lang="en-US" dirty="0" smtClean="0"/>
              <a:t>Interdisciplinary teams (~ 4 students)</a:t>
            </a:r>
          </a:p>
          <a:p>
            <a:r>
              <a:rPr lang="en-US" dirty="0" smtClean="0"/>
              <a:t>New – something that has never been done</a:t>
            </a:r>
          </a:p>
          <a:p>
            <a:r>
              <a:rPr lang="en-US" dirty="0" smtClean="0"/>
              <a:t>Student-driven projects</a:t>
            </a:r>
          </a:p>
          <a:p>
            <a:r>
              <a:rPr lang="en-US" dirty="0" smtClean="0"/>
              <a:t>Guided by faculty members</a:t>
            </a:r>
          </a:p>
          <a:p>
            <a:r>
              <a:rPr lang="en-US" dirty="0" smtClean="0"/>
              <a:t>Present to key players in sector (within and outside of university) end of semester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329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1BEB6C-0E1D-4AC2-9CB3-95285D515E20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99037"/>
          </a:xfrm>
        </p:spPr>
        <p:txBody>
          <a:bodyPr/>
          <a:lstStyle/>
          <a:p>
            <a:r>
              <a:rPr lang="en-US" dirty="0" smtClean="0"/>
              <a:t>Carleton’s master’s program in Sustainable Energy Engineering and Policy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Teaching EE (non technical dimensions) to engineers</a:t>
            </a:r>
          </a:p>
          <a:p>
            <a:endParaRPr lang="en-US" dirty="0" smtClean="0"/>
          </a:p>
          <a:p>
            <a:r>
              <a:rPr lang="en-US" dirty="0" smtClean="0"/>
              <a:t>Engineering and Policy student research projects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Areas of research / expertise on energy efficiency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dirty="0"/>
              <a:t>Key EE (or EE + generation) </a:t>
            </a:r>
            <a:r>
              <a:rPr lang="en-US" dirty="0" smtClean="0"/>
              <a:t>projects (2010-2014):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999037"/>
          </a:xfrm>
        </p:spPr>
        <p:txBody>
          <a:bodyPr/>
          <a:lstStyle/>
          <a:p>
            <a:pPr lvl="1"/>
            <a:r>
              <a:rPr lang="en-US" dirty="0" smtClean="0"/>
              <a:t>Retrofitting </a:t>
            </a:r>
            <a:r>
              <a:rPr lang="en-US" dirty="0"/>
              <a:t>of Parliament buildings</a:t>
            </a:r>
          </a:p>
          <a:p>
            <a:pPr lvl="1"/>
            <a:r>
              <a:rPr lang="en-US" dirty="0"/>
              <a:t>EE opportunities for Hall Beach, Nunavut</a:t>
            </a:r>
          </a:p>
          <a:p>
            <a:pPr lvl="1"/>
            <a:r>
              <a:rPr lang="en-US" dirty="0"/>
              <a:t>Heat recovery in buildings in Ottawa</a:t>
            </a:r>
          </a:p>
          <a:p>
            <a:pPr lvl="1"/>
            <a:r>
              <a:rPr lang="en-US" dirty="0"/>
              <a:t>Community integrated solar passive design (Ottawa)</a:t>
            </a:r>
          </a:p>
          <a:p>
            <a:pPr lvl="1"/>
            <a:r>
              <a:rPr lang="en-US" dirty="0"/>
              <a:t>Summer peak shift in City of </a:t>
            </a:r>
            <a:r>
              <a:rPr lang="en-US" dirty="0" smtClean="0"/>
              <a:t>Windsor</a:t>
            </a:r>
          </a:p>
          <a:p>
            <a:pPr lvl="1"/>
            <a:r>
              <a:rPr lang="en-US" dirty="0" smtClean="0"/>
              <a:t>Greening of data </a:t>
            </a:r>
            <a:r>
              <a:rPr lang="en-US" dirty="0" err="1" smtClean="0"/>
              <a:t>centres</a:t>
            </a:r>
            <a:endParaRPr lang="en-US" dirty="0" smtClean="0"/>
          </a:p>
          <a:p>
            <a:pPr lvl="1"/>
            <a:r>
              <a:rPr lang="en-US" dirty="0" smtClean="0"/>
              <a:t>Green Building Design for Low-income Families (Toronto)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BUT also draw from EE experiences e.g. adaptation of HELP program in Toronto (for solar pool pumps in Toronto)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2021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9990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Mallett</a:t>
            </a:r>
          </a:p>
          <a:p>
            <a:r>
              <a:rPr lang="en-US" dirty="0" smtClean="0"/>
              <a:t>MN Department of Commerce (University of Minnesota) – barriers and policy options for EE in higher education</a:t>
            </a:r>
          </a:p>
          <a:p>
            <a:endParaRPr lang="en-US" dirty="0" smtClean="0"/>
          </a:p>
          <a:p>
            <a:r>
              <a:rPr lang="en-US" dirty="0" smtClean="0"/>
              <a:t>UK-India Phase II research (University of Sussex with TERI) – case study on EE technologies for SMEs</a:t>
            </a:r>
          </a:p>
          <a:p>
            <a:endParaRPr lang="en-US" dirty="0" smtClean="0"/>
          </a:p>
          <a:p>
            <a:r>
              <a:rPr lang="en-US" dirty="0" smtClean="0"/>
              <a:t>UNIDO studies on barriers and policy options for industrial EE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887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41148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5117"/>
            <a:ext cx="3429000" cy="343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4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Policy</a:t>
            </a:r>
          </a:p>
          <a:p>
            <a:r>
              <a:rPr lang="en-US" dirty="0" smtClean="0"/>
              <a:t>Unlocking </a:t>
            </a:r>
            <a:r>
              <a:rPr lang="en-US" dirty="0"/>
              <a:t>the potential of smart grids (with </a:t>
            </a:r>
            <a:r>
              <a:rPr lang="en-US" dirty="0" err="1"/>
              <a:t>Meadowcroft</a:t>
            </a:r>
            <a:r>
              <a:rPr lang="en-US" dirty="0"/>
              <a:t>, Toner, and others)</a:t>
            </a:r>
          </a:p>
          <a:p>
            <a:r>
              <a:rPr lang="en-US" dirty="0"/>
              <a:t>Examining policy effectiveness (NBS) and governance of natural resources (with Auld, Mills, Slater and others)</a:t>
            </a:r>
          </a:p>
          <a:p>
            <a:r>
              <a:rPr lang="en-US" dirty="0" smtClean="0"/>
              <a:t>Stoney and Hilton – municipal infrastructure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carleton.ca/</a:t>
            </a:r>
            <a:r>
              <a:rPr lang="en-US" dirty="0" err="1" smtClean="0"/>
              <a:t>cserc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3359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9990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Engineering</a:t>
            </a:r>
          </a:p>
          <a:p>
            <a:r>
              <a:rPr lang="en-US" dirty="0" smtClean="0"/>
              <a:t>Energy Efficient and Net-Zero Energy Buildings (Ian </a:t>
            </a:r>
            <a:r>
              <a:rPr lang="en-US" dirty="0" err="1" smtClean="0"/>
              <a:t>Beausoleil</a:t>
            </a:r>
            <a:r>
              <a:rPr lang="en-US" dirty="0" smtClean="0"/>
              <a:t>-Morrison and Cynthia Cruickshank)</a:t>
            </a:r>
          </a:p>
          <a:p>
            <a:r>
              <a:rPr lang="en-US" dirty="0" smtClean="0"/>
              <a:t>Solar control and daylighting, Green roofs and occupant </a:t>
            </a:r>
            <a:r>
              <a:rPr lang="en-US" dirty="0" err="1" smtClean="0"/>
              <a:t>behaviour</a:t>
            </a:r>
            <a:r>
              <a:rPr lang="en-US" dirty="0" smtClean="0"/>
              <a:t> in buildings (Liam O’Brien)</a:t>
            </a:r>
          </a:p>
          <a:p>
            <a:r>
              <a:rPr lang="en-US" dirty="0"/>
              <a:t>Building Performance </a:t>
            </a:r>
            <a:r>
              <a:rPr lang="en-US" dirty="0" smtClean="0"/>
              <a:t>Simulation – (Ian </a:t>
            </a:r>
            <a:r>
              <a:rPr lang="en-US" dirty="0" err="1" smtClean="0"/>
              <a:t>Beausoleil</a:t>
            </a:r>
            <a:r>
              <a:rPr lang="en-US" dirty="0" smtClean="0"/>
              <a:t>-Morrison)</a:t>
            </a:r>
          </a:p>
          <a:p>
            <a:r>
              <a:rPr lang="en-US" dirty="0" smtClean="0"/>
              <a:t>Power grid optimization (Craig Merrett)</a:t>
            </a:r>
          </a:p>
          <a:p>
            <a:r>
              <a:rPr lang="en-US" dirty="0" err="1" smtClean="0"/>
              <a:t>microgrids</a:t>
            </a:r>
            <a:r>
              <a:rPr lang="en-US" dirty="0" smtClean="0"/>
              <a:t> (</a:t>
            </a:r>
            <a:r>
              <a:rPr lang="en-US" dirty="0" err="1" smtClean="0"/>
              <a:t>Xiaoya</a:t>
            </a:r>
            <a:r>
              <a:rPr lang="en-US" dirty="0" smtClean="0"/>
              <a:t> (Kevin) Wang)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196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8106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2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SERG 5000 - Sustainable Energy Policy for Engineers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Graduate level seminar </a:t>
            </a:r>
          </a:p>
          <a:p>
            <a:pPr marL="0" indent="0">
              <a:buNone/>
            </a:pPr>
            <a:r>
              <a:rPr lang="en-CA" dirty="0" smtClean="0"/>
              <a:t>Non-technical dimensions of understanding actions (or inactions) around technologies / behaviours</a:t>
            </a:r>
          </a:p>
          <a:p>
            <a:pPr marL="0" indent="0">
              <a:buNone/>
            </a:pPr>
            <a:r>
              <a:rPr lang="en-CA" dirty="0" err="1" smtClean="0"/>
              <a:t>i</a:t>
            </a:r>
            <a:r>
              <a:rPr lang="en-CA" dirty="0" smtClean="0"/>
              <a:t>)  Energy, public policy and government context</a:t>
            </a:r>
          </a:p>
          <a:p>
            <a:pPr marL="0" indent="0">
              <a:buNone/>
            </a:pPr>
            <a:r>
              <a:rPr lang="en-CA" dirty="0" smtClean="0"/>
              <a:t>ii) economic, social and political dimensions of sustainable energy</a:t>
            </a:r>
          </a:p>
          <a:p>
            <a:pPr marL="0" indent="0">
              <a:buNone/>
            </a:pPr>
            <a:r>
              <a:rPr lang="en-CA" dirty="0" smtClean="0"/>
              <a:t>iii) energy policy in Canada and </a:t>
            </a:r>
          </a:p>
          <a:p>
            <a:pPr marL="0" indent="0">
              <a:buNone/>
            </a:pPr>
            <a:r>
              <a:rPr lang="en-CA" dirty="0" smtClean="0"/>
              <a:t>iv) case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91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</p:spPr>
        <p:txBody>
          <a:bodyPr/>
          <a:lstStyle/>
          <a:p>
            <a:r>
              <a:rPr lang="en-US" dirty="0" smtClean="0"/>
              <a:t>Sustainable Energy Policy for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99903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Objectives</a:t>
            </a:r>
          </a:p>
          <a:p>
            <a:r>
              <a:rPr lang="en-CA" dirty="0"/>
              <a:t>Foster skills in critical thinking / questioning assumptions</a:t>
            </a:r>
          </a:p>
          <a:p>
            <a:r>
              <a:rPr lang="en-CA" dirty="0" smtClean="0"/>
              <a:t>Understand </a:t>
            </a:r>
            <a:r>
              <a:rPr lang="en-CA" dirty="0"/>
              <a:t>technologies within larger contexts – economic, social and political dimensions (moving beyond the ‘university lab to market’ </a:t>
            </a:r>
            <a:r>
              <a:rPr lang="en-CA" dirty="0" smtClean="0"/>
              <a:t>model; historical legacies)</a:t>
            </a:r>
          </a:p>
          <a:p>
            <a:r>
              <a:rPr lang="en-CA" dirty="0" smtClean="0"/>
              <a:t>Barriers / resistance to technology adoption</a:t>
            </a:r>
          </a:p>
          <a:p>
            <a:r>
              <a:rPr lang="en-CA" dirty="0" smtClean="0"/>
              <a:t>Content – energy and policy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Approach</a:t>
            </a:r>
          </a:p>
          <a:p>
            <a:r>
              <a:rPr lang="en-US" dirty="0" smtClean="0"/>
              <a:t>Literature-based seminar, debates, simulations, independent research, applying theories / concepts to ‘real world’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789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Concepts – supply and demand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4999037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278794" cy="35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500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931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Public Policy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686800" cy="4999037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WHAT</a:t>
            </a:r>
          </a:p>
          <a:p>
            <a:r>
              <a:rPr lang="en-CA" dirty="0" smtClean="0"/>
              <a:t>Problem, Goals, Instruments</a:t>
            </a:r>
          </a:p>
          <a:p>
            <a:pPr marL="0" indent="0">
              <a:buNone/>
            </a:pPr>
            <a:r>
              <a:rPr lang="en-CA" dirty="0"/>
              <a:t>WHY</a:t>
            </a:r>
          </a:p>
          <a:p>
            <a:r>
              <a:rPr lang="en-CA" dirty="0"/>
              <a:t>Conventional economic theory won’t work</a:t>
            </a:r>
          </a:p>
          <a:p>
            <a:r>
              <a:rPr lang="en-CA" dirty="0"/>
              <a:t>Urgency</a:t>
            </a:r>
          </a:p>
          <a:p>
            <a:r>
              <a:rPr lang="en-CA" dirty="0"/>
              <a:t>Public good</a:t>
            </a:r>
          </a:p>
          <a:p>
            <a:r>
              <a:rPr lang="en-CA" dirty="0" smtClean="0"/>
              <a:t>Externalities</a:t>
            </a:r>
          </a:p>
          <a:p>
            <a:pPr marL="0" indent="0">
              <a:buNone/>
            </a:pPr>
            <a:r>
              <a:rPr lang="en-CA" dirty="0" smtClean="0"/>
              <a:t>HOW</a:t>
            </a:r>
          </a:p>
          <a:p>
            <a:r>
              <a:rPr lang="en-CA" dirty="0" smtClean="0"/>
              <a:t>Governance in Canada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277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reasoning (Policy Drivers)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99037"/>
          </a:xfrm>
        </p:spPr>
        <p:txBody>
          <a:bodyPr/>
          <a:lstStyle/>
          <a:p>
            <a:r>
              <a:rPr lang="en-CA" dirty="0" smtClean="0"/>
              <a:t>Role of ideas / values / normative</a:t>
            </a:r>
          </a:p>
          <a:p>
            <a:r>
              <a:rPr lang="en-CA" dirty="0" smtClean="0"/>
              <a:t>Legal</a:t>
            </a:r>
          </a:p>
          <a:p>
            <a:r>
              <a:rPr lang="en-CA" dirty="0" smtClean="0"/>
              <a:t>Logical</a:t>
            </a:r>
          </a:p>
          <a:p>
            <a:r>
              <a:rPr lang="en-CA" dirty="0" smtClean="0"/>
              <a:t>Empirical</a:t>
            </a:r>
          </a:p>
          <a:p>
            <a:r>
              <a:rPr lang="en-CA" dirty="0" smtClean="0"/>
              <a:t>Time frame (crises vs. ‘regular’ circumstances) – energy scares (</a:t>
            </a:r>
            <a:r>
              <a:rPr lang="en-CA" dirty="0" err="1" smtClean="0"/>
              <a:t>Langlois</a:t>
            </a:r>
            <a:r>
              <a:rPr lang="en-CA" dirty="0" smtClean="0"/>
              <a:t>-Bertrand)</a:t>
            </a:r>
          </a:p>
          <a:p>
            <a:endParaRPr lang="en-CA" dirty="0"/>
          </a:p>
          <a:p>
            <a:r>
              <a:rPr lang="en-CA" dirty="0" smtClean="0"/>
              <a:t>“Decision-based Evidence Making”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820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1BE0D-20AA-4782-A0BE-EAAC88A72C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6509" y="228600"/>
            <a:ext cx="5486400" cy="523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06287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762</Words>
  <Application>Microsoft Macintosh PowerPoint</Application>
  <PresentationFormat>On-screen Show (4:3)</PresentationFormat>
  <Paragraphs>139</Paragraphs>
  <Slides>24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Teaching Energy Efficiency in post secondary settings:  experiences from our Master’s program in Sustainable Energy Policy and Engineering </vt:lpstr>
      <vt:lpstr>Overview</vt:lpstr>
      <vt:lpstr>Slide 3</vt:lpstr>
      <vt:lpstr>SERG 5000 - Sustainable Energy Policy for Engineers</vt:lpstr>
      <vt:lpstr>Sustainable Energy Policy for Engineers</vt:lpstr>
      <vt:lpstr>General Concepts – supply and demand</vt:lpstr>
      <vt:lpstr>Public Policy </vt:lpstr>
      <vt:lpstr>Types of reasoning (Policy Drivers) </vt:lpstr>
      <vt:lpstr>Slide 9</vt:lpstr>
      <vt:lpstr>Policy instruments (Pal 2013)</vt:lpstr>
      <vt:lpstr>Social Construction of Technology and Policies</vt:lpstr>
      <vt:lpstr>Koomey – Sorry, Wrong number</vt:lpstr>
      <vt:lpstr>McKinsey (Meier) carbon abatement cost curve</vt:lpstr>
      <vt:lpstr>Energy Efficiency</vt:lpstr>
      <vt:lpstr>Slide 15</vt:lpstr>
      <vt:lpstr>Thaler and Sunstein - Nudge</vt:lpstr>
      <vt:lpstr>Slide 17</vt:lpstr>
      <vt:lpstr>Slide 18</vt:lpstr>
      <vt:lpstr>SERG 5000 – Engineering and Policy student research projects</vt:lpstr>
      <vt:lpstr>Key EE (or EE + generation) projects (2010-2014):</vt:lpstr>
      <vt:lpstr>EE Research</vt:lpstr>
      <vt:lpstr>Slide 22</vt:lpstr>
      <vt:lpstr>EE Research</vt:lpstr>
      <vt:lpstr>EE Research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Kyla Tanner</cp:lastModifiedBy>
  <cp:revision>143</cp:revision>
  <cp:lastPrinted>1601-01-01T00:00:00Z</cp:lastPrinted>
  <dcterms:created xsi:type="dcterms:W3CDTF">2014-08-27T17:28:52Z</dcterms:created>
  <dcterms:modified xsi:type="dcterms:W3CDTF">2014-08-27T17:29:04Z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