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diagrams/quickStyle1.xml" ContentType="application/vnd.openxmlformats-officedocument.drawingml.diagramStyle+xml"/>
  <Override PartName="/ppt/slideLayouts/slideLayout2.xml" ContentType="application/vnd.openxmlformats-officedocument.presentationml.slideLayout+xml"/>
  <Override PartName="/ppt/theme/theme3.xml" ContentType="application/vnd.openxmlformats-officedocument.theme+xml"/>
  <Override PartName="/ppt/diagrams/layout1.xml" ContentType="application/vnd.openxmlformats-officedocument.drawingml.diagramLayout+xml"/>
  <Default Extension="png" ContentType="image/png"/>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slides/slide17.xml" ContentType="application/vnd.openxmlformats-officedocument.presentationml.slide+xml"/>
  <Override PartName="/ppt/slideLayouts/slideLayout14.xml" ContentType="application/vnd.openxmlformats-officedocument.presentationml.slideLayout+xml"/>
  <Override PartName="/ppt/diagrams/drawing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notesSlides/notesSlide3.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51" r:id="rId1"/>
  </p:sldMasterIdLst>
  <p:notesMasterIdLst>
    <p:notesMasterId r:id="rId20"/>
  </p:notesMasterIdLst>
  <p:handoutMasterIdLst>
    <p:handoutMasterId r:id="rId21"/>
  </p:handoutMasterIdLst>
  <p:sldIdLst>
    <p:sldId id="256" r:id="rId2"/>
    <p:sldId id="426" r:id="rId3"/>
    <p:sldId id="424" r:id="rId4"/>
    <p:sldId id="427" r:id="rId5"/>
    <p:sldId id="434" r:id="rId6"/>
    <p:sldId id="435" r:id="rId7"/>
    <p:sldId id="429" r:id="rId8"/>
    <p:sldId id="416" r:id="rId9"/>
    <p:sldId id="430" r:id="rId10"/>
    <p:sldId id="404" r:id="rId11"/>
    <p:sldId id="431" r:id="rId12"/>
    <p:sldId id="432" r:id="rId13"/>
    <p:sldId id="440" r:id="rId14"/>
    <p:sldId id="422" r:id="rId15"/>
    <p:sldId id="441" r:id="rId16"/>
    <p:sldId id="437" r:id="rId17"/>
    <p:sldId id="438" r:id="rId18"/>
    <p:sldId id="439" r:id="rId19"/>
  </p:sldIdLst>
  <p:sldSz cx="9144000" cy="6858000" type="screen4x3"/>
  <p:notesSz cx="6894513" cy="9180513"/>
  <p:defaultTextStyle>
    <a:defPPr>
      <a:defRPr lang="en-CA"/>
    </a:defPPr>
    <a:lvl1pPr algn="l" rtl="0" eaLnBrk="0" fontAlgn="base" hangingPunct="0">
      <a:spcBef>
        <a:spcPct val="0"/>
      </a:spcBef>
      <a:spcAft>
        <a:spcPct val="0"/>
      </a:spcAft>
      <a:defRPr sz="10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10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10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10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1000" kern="1200">
        <a:solidFill>
          <a:schemeClr val="tx1"/>
        </a:solidFill>
        <a:latin typeface="Arial" charset="0"/>
        <a:ea typeface="ＭＳ Ｐゴシック" pitchFamily="34" charset="-128"/>
        <a:cs typeface="+mn-cs"/>
      </a:defRPr>
    </a:lvl5pPr>
    <a:lvl6pPr marL="2286000" algn="l" defTabSz="914400" rtl="0" eaLnBrk="1" latinLnBrk="0" hangingPunct="1">
      <a:defRPr sz="1000" kern="1200">
        <a:solidFill>
          <a:schemeClr val="tx1"/>
        </a:solidFill>
        <a:latin typeface="Arial" charset="0"/>
        <a:ea typeface="ＭＳ Ｐゴシック" pitchFamily="34" charset="-128"/>
        <a:cs typeface="+mn-cs"/>
      </a:defRPr>
    </a:lvl6pPr>
    <a:lvl7pPr marL="2743200" algn="l" defTabSz="914400" rtl="0" eaLnBrk="1" latinLnBrk="0" hangingPunct="1">
      <a:defRPr sz="1000" kern="1200">
        <a:solidFill>
          <a:schemeClr val="tx1"/>
        </a:solidFill>
        <a:latin typeface="Arial" charset="0"/>
        <a:ea typeface="ＭＳ Ｐゴシック" pitchFamily="34" charset="-128"/>
        <a:cs typeface="+mn-cs"/>
      </a:defRPr>
    </a:lvl7pPr>
    <a:lvl8pPr marL="3200400" algn="l" defTabSz="914400" rtl="0" eaLnBrk="1" latinLnBrk="0" hangingPunct="1">
      <a:defRPr sz="1000" kern="1200">
        <a:solidFill>
          <a:schemeClr val="tx1"/>
        </a:solidFill>
        <a:latin typeface="Arial" charset="0"/>
        <a:ea typeface="ＭＳ Ｐゴシック" pitchFamily="34" charset="-128"/>
        <a:cs typeface="+mn-cs"/>
      </a:defRPr>
    </a:lvl8pPr>
    <a:lvl9pPr marL="3657600" algn="l" defTabSz="914400" rtl="0" eaLnBrk="1" latinLnBrk="0" hangingPunct="1">
      <a:defRPr sz="10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p="http://schemas.openxmlformats.org/presentationml/2006/main" xmlns:r="http://schemas.openxmlformats.org/officeDocument/2006/relationships" xmlns:a="http://schemas.openxmlformats.org/drawingml/2006/main" xmlns="">
        <p15:guide id="1" orient="horz" pos="2892">
          <p15:clr>
            <a:srgbClr val="A4A3A4"/>
          </p15:clr>
        </p15:guide>
        <p15:guide id="2" pos="217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CM" initials="CM"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FF0000"/>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0"/>
      </p:ext>
    </p:extLst>
  </p:showPr>
  <p:clrMru>
    <a:srgbClr val="006600"/>
    <a:srgbClr val="E7F4D8"/>
    <a:srgbClr val="D8EEC0"/>
    <a:srgbClr val="9AF4B8"/>
    <a:srgbClr val="81D6F8"/>
    <a:srgbClr val="49A9C1"/>
    <a:srgbClr val="6CC2F0"/>
    <a:srgbClr val="0000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9916" autoAdjust="0"/>
    <p:restoredTop sz="90720" autoAdjust="0"/>
  </p:normalViewPr>
  <p:slideViewPr>
    <p:cSldViewPr>
      <p:cViewPr varScale="1">
        <p:scale>
          <a:sx n="115" d="100"/>
          <a:sy n="115" d="100"/>
        </p:scale>
        <p:origin x="-968"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6" d="100"/>
          <a:sy n="86" d="100"/>
        </p:scale>
        <p:origin x="-2334" y="-78"/>
      </p:cViewPr>
      <p:guideLst>
        <p:guide orient="horz" pos="2892"/>
        <p:guide pos="2172"/>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2D0D24-4E73-4546-B608-FBFCBFA2537A}"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CA"/>
        </a:p>
      </dgm:t>
    </dgm:pt>
    <dgm:pt modelId="{F3083DB3-4764-411F-A556-EAFE46C7EC7D}">
      <dgm:prSet phldrT="[Text]" custT="1"/>
      <dgm:spPr/>
      <dgm:t>
        <a:bodyPr/>
        <a:lstStyle/>
        <a:p>
          <a:pPr marL="117475" indent="-117475" algn="l" rtl="0" eaLnBrk="0" fontAlgn="base" hangingPunct="0">
            <a:lnSpc>
              <a:spcPct val="100000"/>
            </a:lnSpc>
            <a:spcBef>
              <a:spcPts val="400"/>
            </a:spcBef>
            <a:spcAft>
              <a:spcPts val="400"/>
            </a:spcAft>
            <a:buFont typeface="Arial" panose="020B0604020202020204" pitchFamily="34" charset="0"/>
            <a:buChar char="•"/>
          </a:pPr>
          <a:r>
            <a:rPr lang="en-CA" sz="1250" b="0" kern="1200" dirty="0" smtClean="0">
              <a:solidFill>
                <a:schemeClr val="tx1"/>
              </a:solidFill>
              <a:latin typeface="Candara" pitchFamily="34" charset="0"/>
              <a:ea typeface="ＭＳ Ｐゴシック" pitchFamily="34" charset="-128"/>
              <a:cs typeface="+mn-cs"/>
            </a:rPr>
            <a:t>OPA responsible for organizing and funding conservation programs </a:t>
          </a:r>
        </a:p>
        <a:p>
          <a:pPr marL="117475" indent="-117475" algn="l" rtl="0" eaLnBrk="0" fontAlgn="base" hangingPunct="0">
            <a:lnSpc>
              <a:spcPct val="100000"/>
            </a:lnSpc>
            <a:spcBef>
              <a:spcPts val="400"/>
            </a:spcBef>
            <a:spcAft>
              <a:spcPts val="400"/>
            </a:spcAft>
            <a:buFont typeface="Arial" panose="020B0604020202020204" pitchFamily="34" charset="0"/>
            <a:buChar char="•"/>
          </a:pPr>
          <a:r>
            <a:rPr lang="en-CA" sz="1250" b="0" kern="1200" dirty="0" smtClean="0">
              <a:solidFill>
                <a:schemeClr val="tx1"/>
              </a:solidFill>
              <a:latin typeface="Candara" pitchFamily="34" charset="0"/>
              <a:ea typeface="ＭＳ Ｐゴシック" pitchFamily="34" charset="-128"/>
              <a:cs typeface="+mn-cs"/>
            </a:rPr>
            <a:t>Programs delivered by 3rd parties, including distributors</a:t>
          </a:r>
        </a:p>
        <a:p>
          <a:pPr algn="l">
            <a:lnSpc>
              <a:spcPct val="90000"/>
            </a:lnSpc>
            <a:spcBef>
              <a:spcPct val="0"/>
            </a:spcBef>
            <a:spcAft>
              <a:spcPct val="35000"/>
            </a:spcAft>
          </a:pPr>
          <a:endParaRPr lang="en-CA" sz="1600" b="1" kern="1200" dirty="0" smtClean="0"/>
        </a:p>
        <a:p>
          <a:pPr algn="l">
            <a:lnSpc>
              <a:spcPct val="90000"/>
            </a:lnSpc>
            <a:spcBef>
              <a:spcPct val="0"/>
            </a:spcBef>
            <a:spcAft>
              <a:spcPct val="35000"/>
            </a:spcAft>
          </a:pPr>
          <a:endParaRPr lang="en-CA" sz="1600" b="1" kern="1200" dirty="0"/>
        </a:p>
      </dgm:t>
    </dgm:pt>
    <dgm:pt modelId="{0B58827C-B853-44E0-A5AF-983C26B428D4}" type="parTrans" cxnId="{101BB266-4BFF-45C9-A042-74D13ABC8495}">
      <dgm:prSet/>
      <dgm:spPr/>
      <dgm:t>
        <a:bodyPr/>
        <a:lstStyle/>
        <a:p>
          <a:endParaRPr lang="en-CA"/>
        </a:p>
      </dgm:t>
    </dgm:pt>
    <dgm:pt modelId="{C189D8C0-BD16-41CB-AA72-35A1B4E5D6F3}" type="sibTrans" cxnId="{101BB266-4BFF-45C9-A042-74D13ABC8495}">
      <dgm:prSet/>
      <dgm:spPr/>
      <dgm:t>
        <a:bodyPr/>
        <a:lstStyle/>
        <a:p>
          <a:endParaRPr lang="en-CA"/>
        </a:p>
      </dgm:t>
    </dgm:pt>
    <dgm:pt modelId="{FAD44F03-5AD4-479C-B281-D8F2FC0BCA80}">
      <dgm:prSet custT="1"/>
      <dgm:spPr/>
      <dgm:t>
        <a:bodyPr/>
        <a:lstStyle/>
        <a:p>
          <a:endParaRPr lang="en-CA" sz="1400" i="0" dirty="0">
            <a:solidFill>
              <a:srgbClr val="006600"/>
            </a:solidFill>
            <a:latin typeface="Candara" panose="020E0502030303020204" pitchFamily="34" charset="0"/>
          </a:endParaRPr>
        </a:p>
      </dgm:t>
    </dgm:pt>
    <dgm:pt modelId="{39C0CFF8-0151-4354-867D-6EAA6D575E49}" type="parTrans" cxnId="{4000B458-3791-4770-9B79-7E0C8D38D054}">
      <dgm:prSet/>
      <dgm:spPr/>
      <dgm:t>
        <a:bodyPr/>
        <a:lstStyle/>
        <a:p>
          <a:endParaRPr lang="en-CA"/>
        </a:p>
      </dgm:t>
    </dgm:pt>
    <dgm:pt modelId="{2EB3B6FD-79D2-45EC-A91A-C3E3034CB654}" type="sibTrans" cxnId="{4000B458-3791-4770-9B79-7E0C8D38D054}">
      <dgm:prSet/>
      <dgm:spPr/>
      <dgm:t>
        <a:bodyPr/>
        <a:lstStyle/>
        <a:p>
          <a:endParaRPr lang="en-CA"/>
        </a:p>
      </dgm:t>
    </dgm:pt>
    <dgm:pt modelId="{03127F70-2731-464B-938A-70A25B099229}">
      <dgm:prSet custT="1"/>
      <dgm:spPr/>
      <dgm:t>
        <a:bodyPr/>
        <a:lstStyle/>
        <a:p>
          <a:pPr marL="117475" indent="-117475" algn="l" rtl="0" eaLnBrk="0" fontAlgn="base" hangingPunct="0">
            <a:lnSpc>
              <a:spcPct val="100000"/>
            </a:lnSpc>
            <a:spcBef>
              <a:spcPts val="400"/>
            </a:spcBef>
            <a:spcAft>
              <a:spcPts val="400"/>
            </a:spcAft>
            <a:buFont typeface="Arial" panose="020B0604020202020204" pitchFamily="34" charset="0"/>
            <a:buChar char="•"/>
          </a:pPr>
          <a:r>
            <a:rPr lang="en-CA" sz="1250" kern="1200" dirty="0" smtClean="0">
              <a:solidFill>
                <a:schemeClr val="tx1"/>
              </a:solidFill>
              <a:latin typeface="Candara" pitchFamily="34" charset="0"/>
              <a:ea typeface="ＭＳ Ｐゴシック" pitchFamily="34" charset="-128"/>
              <a:cs typeface="+mn-cs"/>
            </a:rPr>
            <a:t>Targets of 1, 330 MW and 6, 000 GWh savings by 2014 established</a:t>
          </a:r>
        </a:p>
        <a:p>
          <a:pPr marL="117475" indent="-117475" algn="l" rtl="0" eaLnBrk="0" fontAlgn="base" hangingPunct="0">
            <a:lnSpc>
              <a:spcPct val="100000"/>
            </a:lnSpc>
            <a:spcBef>
              <a:spcPts val="400"/>
            </a:spcBef>
            <a:spcAft>
              <a:spcPts val="400"/>
            </a:spcAft>
            <a:buFont typeface="Arial" panose="020B0604020202020204" pitchFamily="34" charset="0"/>
            <a:buChar char="•"/>
          </a:pPr>
          <a:r>
            <a:rPr lang="en-CA" sz="1250" kern="1200" dirty="0" smtClean="0">
              <a:solidFill>
                <a:schemeClr val="tx1"/>
              </a:solidFill>
              <a:latin typeface="Candara" pitchFamily="34" charset="0"/>
              <a:ea typeface="ＭＳ Ｐゴシック" pitchFamily="34" charset="-128"/>
              <a:cs typeface="+mn-cs"/>
            </a:rPr>
            <a:t>LDCs the face of conservation and  deliver electricity conservation programs as a condition of licence </a:t>
          </a:r>
        </a:p>
        <a:p>
          <a:pPr marL="117475" indent="-117475" algn="l" rtl="0" eaLnBrk="0" fontAlgn="base" hangingPunct="0">
            <a:lnSpc>
              <a:spcPct val="100000"/>
            </a:lnSpc>
            <a:spcBef>
              <a:spcPts val="400"/>
            </a:spcBef>
            <a:spcAft>
              <a:spcPts val="400"/>
            </a:spcAft>
            <a:buFont typeface="Arial" panose="020B0604020202020204" pitchFamily="34" charset="0"/>
            <a:buChar char="•"/>
          </a:pPr>
          <a:r>
            <a:rPr lang="en-CA" sz="1250" kern="1200" dirty="0" smtClean="0">
              <a:solidFill>
                <a:schemeClr val="tx1"/>
              </a:solidFill>
              <a:latin typeface="Candara" pitchFamily="34" charset="0"/>
              <a:ea typeface="ＭＳ Ｐゴシック" pitchFamily="34" charset="-128"/>
              <a:cs typeface="+mn-cs"/>
            </a:rPr>
            <a:t>OPA designs, approves and funds programs in coordination with LDCs</a:t>
          </a:r>
        </a:p>
        <a:p>
          <a:pPr marL="117475" indent="-117475" algn="l" rtl="0" eaLnBrk="0" fontAlgn="base" hangingPunct="0">
            <a:lnSpc>
              <a:spcPct val="100000"/>
            </a:lnSpc>
            <a:spcBef>
              <a:spcPts val="400"/>
            </a:spcBef>
            <a:spcAft>
              <a:spcPts val="400"/>
            </a:spcAft>
            <a:buFont typeface="Arial" panose="020B0604020202020204" pitchFamily="34" charset="0"/>
            <a:buChar char="•"/>
          </a:pPr>
          <a:r>
            <a:rPr lang="en-CA" sz="1250" kern="1200" dirty="0" smtClean="0">
              <a:solidFill>
                <a:schemeClr val="tx1"/>
              </a:solidFill>
              <a:latin typeface="Candara" pitchFamily="34" charset="0"/>
              <a:ea typeface="ＭＳ Ｐゴシック" pitchFamily="34" charset="-128"/>
              <a:cs typeface="+mn-cs"/>
            </a:rPr>
            <a:t>OEB oversees local programs funded through distribution rates</a:t>
          </a:r>
          <a:endParaRPr lang="en-CA" sz="1250" kern="1200" dirty="0">
            <a:solidFill>
              <a:schemeClr val="tx1"/>
            </a:solidFill>
            <a:latin typeface="Candara" pitchFamily="34" charset="0"/>
            <a:ea typeface="ＭＳ Ｐゴシック" pitchFamily="34" charset="-128"/>
            <a:cs typeface="+mn-cs"/>
          </a:endParaRPr>
        </a:p>
      </dgm:t>
    </dgm:pt>
    <dgm:pt modelId="{175B4A69-E886-480A-9212-E40589A60807}" type="parTrans" cxnId="{D29906D4-2F6F-40C1-B7AA-508561A0DC22}">
      <dgm:prSet/>
      <dgm:spPr/>
      <dgm:t>
        <a:bodyPr/>
        <a:lstStyle/>
        <a:p>
          <a:endParaRPr lang="en-CA"/>
        </a:p>
      </dgm:t>
    </dgm:pt>
    <dgm:pt modelId="{07393585-0027-425A-AC85-F7E93F0E4315}" type="sibTrans" cxnId="{D29906D4-2F6F-40C1-B7AA-508561A0DC22}">
      <dgm:prSet/>
      <dgm:spPr/>
      <dgm:t>
        <a:bodyPr/>
        <a:lstStyle/>
        <a:p>
          <a:endParaRPr lang="en-CA"/>
        </a:p>
      </dgm:t>
    </dgm:pt>
    <dgm:pt modelId="{A9E52977-6B02-4F0B-9112-7539DA3D24D6}">
      <dgm:prSet phldrT="[Text]" custT="1"/>
      <dgm:spPr/>
      <dgm:t>
        <a:bodyPr/>
        <a:lstStyle/>
        <a:p>
          <a:pPr marL="117475" indent="-117475" algn="l" rtl="0" eaLnBrk="0" fontAlgn="base" hangingPunct="0">
            <a:lnSpc>
              <a:spcPct val="100000"/>
            </a:lnSpc>
            <a:spcBef>
              <a:spcPts val="400"/>
            </a:spcBef>
            <a:spcAft>
              <a:spcPts val="400"/>
            </a:spcAft>
            <a:buFont typeface="Arial" panose="020B0604020202020204" pitchFamily="34" charset="0"/>
            <a:buChar char="•"/>
          </a:pPr>
          <a:r>
            <a:rPr lang="en-CA" sz="1250" kern="1200" dirty="0" smtClean="0">
              <a:solidFill>
                <a:schemeClr val="tx1"/>
              </a:solidFill>
              <a:latin typeface="Candara" pitchFamily="34" charset="0"/>
              <a:ea typeface="ＭＳ Ｐゴシック" pitchFamily="34" charset="-128"/>
              <a:cs typeface="+mn-cs"/>
            </a:rPr>
            <a:t>OEB oversees conservation programs delivered by electricity distributors</a:t>
          </a:r>
        </a:p>
        <a:p>
          <a:pPr marL="117475" indent="-117475" algn="l" rtl="0" eaLnBrk="0" fontAlgn="base" hangingPunct="0">
            <a:lnSpc>
              <a:spcPct val="100000"/>
            </a:lnSpc>
            <a:spcBef>
              <a:spcPts val="400"/>
            </a:spcBef>
            <a:spcAft>
              <a:spcPts val="400"/>
            </a:spcAft>
            <a:buFont typeface="Arial" panose="020B0604020202020204" pitchFamily="34" charset="0"/>
            <a:buChar char="•"/>
          </a:pPr>
          <a:r>
            <a:rPr lang="en-CA" sz="1250" kern="1200" dirty="0" smtClean="0">
              <a:solidFill>
                <a:schemeClr val="tx1"/>
              </a:solidFill>
              <a:latin typeface="Candara" pitchFamily="34" charset="0"/>
              <a:ea typeface="ＭＳ Ｐゴシック" pitchFamily="34" charset="-128"/>
              <a:cs typeface="+mn-cs"/>
            </a:rPr>
            <a:t>Programs delivered in a fragmented way</a:t>
          </a:r>
        </a:p>
        <a:p>
          <a:pPr marL="117475" indent="-117475" algn="l" rtl="0" eaLnBrk="0" fontAlgn="base" hangingPunct="0">
            <a:lnSpc>
              <a:spcPct val="100000"/>
            </a:lnSpc>
            <a:spcBef>
              <a:spcPts val="400"/>
            </a:spcBef>
            <a:spcAft>
              <a:spcPts val="400"/>
            </a:spcAft>
            <a:buFont typeface="Arial" panose="020B0604020202020204" pitchFamily="34" charset="0"/>
            <a:buChar char="•"/>
          </a:pPr>
          <a:r>
            <a:rPr lang="en-CA" sz="1250" kern="1200" dirty="0" smtClean="0">
              <a:solidFill>
                <a:schemeClr val="tx1"/>
              </a:solidFill>
              <a:latin typeface="Candara" pitchFamily="34" charset="0"/>
              <a:ea typeface="ＭＳ Ｐゴシック" pitchFamily="34" charset="-128"/>
              <a:cs typeface="+mn-cs"/>
            </a:rPr>
            <a:t>Costs recovered from distribution rates</a:t>
          </a:r>
        </a:p>
        <a:p>
          <a:pPr algn="l">
            <a:lnSpc>
              <a:spcPct val="90000"/>
            </a:lnSpc>
            <a:spcBef>
              <a:spcPts val="200"/>
            </a:spcBef>
            <a:spcAft>
              <a:spcPts val="200"/>
            </a:spcAft>
          </a:pPr>
          <a:r>
            <a:rPr lang="en-CA" sz="1600" b="0" i="1" kern="1200" dirty="0" smtClean="0">
              <a:latin typeface="Candara" panose="020E0502030303020204" pitchFamily="34" charset="0"/>
            </a:rPr>
            <a:t> </a:t>
          </a:r>
          <a:endParaRPr lang="en-CA" sz="1600" b="0" kern="1200" dirty="0"/>
        </a:p>
      </dgm:t>
    </dgm:pt>
    <dgm:pt modelId="{C25F4848-D795-45FC-8049-851B46A3D9D2}" type="sibTrans" cxnId="{0CF6ED17-F5FA-48B5-BB3C-020E71E1F92D}">
      <dgm:prSet/>
      <dgm:spPr/>
      <dgm:t>
        <a:bodyPr/>
        <a:lstStyle/>
        <a:p>
          <a:endParaRPr lang="en-CA"/>
        </a:p>
      </dgm:t>
    </dgm:pt>
    <dgm:pt modelId="{B6BAADB5-168A-4A8A-A845-3FF6F57D5E7C}" type="parTrans" cxnId="{0CF6ED17-F5FA-48B5-BB3C-020E71E1F92D}">
      <dgm:prSet/>
      <dgm:spPr/>
      <dgm:t>
        <a:bodyPr/>
        <a:lstStyle/>
        <a:p>
          <a:endParaRPr lang="en-CA"/>
        </a:p>
      </dgm:t>
    </dgm:pt>
    <dgm:pt modelId="{72B61776-6389-4619-8E8C-76B423F9F39A}" type="pres">
      <dgm:prSet presAssocID="{0A2D0D24-4E73-4546-B608-FBFCBFA2537A}" presName="rootnode" presStyleCnt="0">
        <dgm:presLayoutVars>
          <dgm:chMax/>
          <dgm:chPref/>
          <dgm:dir/>
          <dgm:animLvl val="lvl"/>
        </dgm:presLayoutVars>
      </dgm:prSet>
      <dgm:spPr/>
      <dgm:t>
        <a:bodyPr/>
        <a:lstStyle/>
        <a:p>
          <a:endParaRPr lang="en-CA"/>
        </a:p>
      </dgm:t>
    </dgm:pt>
    <dgm:pt modelId="{D49569A1-D3D6-49B0-8C13-A5BD8E3019A8}" type="pres">
      <dgm:prSet presAssocID="{FAD44F03-5AD4-479C-B281-D8F2FC0BCA80}" presName="composite" presStyleCnt="0"/>
      <dgm:spPr/>
    </dgm:pt>
    <dgm:pt modelId="{3FB62305-88E8-411C-BE32-2FB2A607EBD1}" type="pres">
      <dgm:prSet presAssocID="{FAD44F03-5AD4-479C-B281-D8F2FC0BCA80}" presName="LShape" presStyleLbl="alignNode1" presStyleIdx="0" presStyleCnt="7"/>
      <dgm:spPr/>
    </dgm:pt>
    <dgm:pt modelId="{0680EF29-15A4-4F9C-BE51-1C46B098E6F5}" type="pres">
      <dgm:prSet presAssocID="{FAD44F03-5AD4-479C-B281-D8F2FC0BCA80}" presName="ParentText" presStyleLbl="revTx" presStyleIdx="0" presStyleCnt="4" custScaleX="103416">
        <dgm:presLayoutVars>
          <dgm:chMax val="0"/>
          <dgm:chPref val="0"/>
          <dgm:bulletEnabled val="1"/>
        </dgm:presLayoutVars>
      </dgm:prSet>
      <dgm:spPr/>
      <dgm:t>
        <a:bodyPr/>
        <a:lstStyle/>
        <a:p>
          <a:endParaRPr lang="en-CA"/>
        </a:p>
      </dgm:t>
    </dgm:pt>
    <dgm:pt modelId="{E059F36C-41EC-4698-803A-8E7F299028A0}" type="pres">
      <dgm:prSet presAssocID="{FAD44F03-5AD4-479C-B281-D8F2FC0BCA80}" presName="Triangle" presStyleLbl="alignNode1" presStyleIdx="1" presStyleCnt="7"/>
      <dgm:spPr/>
    </dgm:pt>
    <dgm:pt modelId="{043C96BE-B168-42EC-BE9C-A95339392297}" type="pres">
      <dgm:prSet presAssocID="{2EB3B6FD-79D2-45EC-A91A-C3E3034CB654}" presName="sibTrans" presStyleCnt="0"/>
      <dgm:spPr/>
    </dgm:pt>
    <dgm:pt modelId="{E530B132-8A01-45CA-8984-7084122D40F5}" type="pres">
      <dgm:prSet presAssocID="{2EB3B6FD-79D2-45EC-A91A-C3E3034CB654}" presName="space" presStyleCnt="0"/>
      <dgm:spPr/>
    </dgm:pt>
    <dgm:pt modelId="{2D92BE96-C1EF-4CC6-8557-8C8531777F78}" type="pres">
      <dgm:prSet presAssocID="{A9E52977-6B02-4F0B-9112-7539DA3D24D6}" presName="composite" presStyleCnt="0"/>
      <dgm:spPr/>
    </dgm:pt>
    <dgm:pt modelId="{AFCC9925-C36D-41A4-B55A-4E57841C0525}" type="pres">
      <dgm:prSet presAssocID="{A9E52977-6B02-4F0B-9112-7539DA3D24D6}" presName="LShape" presStyleLbl="alignNode1" presStyleIdx="2" presStyleCnt="7"/>
      <dgm:spPr/>
    </dgm:pt>
    <dgm:pt modelId="{BBDFA5E0-BC7C-4534-BC03-D4F4EC4A9877}" type="pres">
      <dgm:prSet presAssocID="{A9E52977-6B02-4F0B-9112-7539DA3D24D6}" presName="ParentText" presStyleLbl="revTx" presStyleIdx="1" presStyleCnt="4" custScaleX="118931" custLinFactX="-15500" custLinFactNeighborX="-100000" custLinFactNeighborY="35609">
        <dgm:presLayoutVars>
          <dgm:chMax val="0"/>
          <dgm:chPref val="0"/>
          <dgm:bulletEnabled val="1"/>
        </dgm:presLayoutVars>
      </dgm:prSet>
      <dgm:spPr/>
      <dgm:t>
        <a:bodyPr/>
        <a:lstStyle/>
        <a:p>
          <a:endParaRPr lang="en-CA"/>
        </a:p>
      </dgm:t>
    </dgm:pt>
    <dgm:pt modelId="{B4BA020B-855D-40FD-ACEF-C5E5D10572D7}" type="pres">
      <dgm:prSet presAssocID="{A9E52977-6B02-4F0B-9112-7539DA3D24D6}" presName="Triangle" presStyleLbl="alignNode1" presStyleIdx="3" presStyleCnt="7"/>
      <dgm:spPr/>
    </dgm:pt>
    <dgm:pt modelId="{E299EC2C-DD27-421F-B1D0-0A1CFB96BE60}" type="pres">
      <dgm:prSet presAssocID="{C25F4848-D795-45FC-8049-851B46A3D9D2}" presName="sibTrans" presStyleCnt="0"/>
      <dgm:spPr/>
    </dgm:pt>
    <dgm:pt modelId="{C256D6E2-D4F5-4FDD-ABAA-F67A23026E3D}" type="pres">
      <dgm:prSet presAssocID="{C25F4848-D795-45FC-8049-851B46A3D9D2}" presName="space" presStyleCnt="0"/>
      <dgm:spPr/>
    </dgm:pt>
    <dgm:pt modelId="{CCB20E2D-B1F9-4705-A4B1-39AEABA29C4C}" type="pres">
      <dgm:prSet presAssocID="{F3083DB3-4764-411F-A556-EAFE46C7EC7D}" presName="composite" presStyleCnt="0"/>
      <dgm:spPr/>
    </dgm:pt>
    <dgm:pt modelId="{11BCF624-BDCF-4E23-B6A2-4B1A68A3DCB9}" type="pres">
      <dgm:prSet presAssocID="{F3083DB3-4764-411F-A556-EAFE46C7EC7D}" presName="LShape" presStyleLbl="alignNode1" presStyleIdx="4" presStyleCnt="7"/>
      <dgm:spPr/>
    </dgm:pt>
    <dgm:pt modelId="{96F2E241-14F1-4196-A220-B6398A257C45}" type="pres">
      <dgm:prSet presAssocID="{F3083DB3-4764-411F-A556-EAFE46C7EC7D}" presName="ParentText" presStyleLbl="revTx" presStyleIdx="2" presStyleCnt="4" custLinFactX="-21096" custLinFactNeighborX="-100000" custLinFactNeighborY="36003">
        <dgm:presLayoutVars>
          <dgm:chMax val="0"/>
          <dgm:chPref val="0"/>
          <dgm:bulletEnabled val="1"/>
        </dgm:presLayoutVars>
      </dgm:prSet>
      <dgm:spPr/>
      <dgm:t>
        <a:bodyPr/>
        <a:lstStyle/>
        <a:p>
          <a:endParaRPr lang="en-CA"/>
        </a:p>
      </dgm:t>
    </dgm:pt>
    <dgm:pt modelId="{55E88923-5650-451F-9461-67984872D27B}" type="pres">
      <dgm:prSet presAssocID="{F3083DB3-4764-411F-A556-EAFE46C7EC7D}" presName="Triangle" presStyleLbl="alignNode1" presStyleIdx="5" presStyleCnt="7"/>
      <dgm:spPr/>
    </dgm:pt>
    <dgm:pt modelId="{4BBDAA2A-8B00-428E-8C56-1AA14099F4BE}" type="pres">
      <dgm:prSet presAssocID="{C189D8C0-BD16-41CB-AA72-35A1B4E5D6F3}" presName="sibTrans" presStyleCnt="0"/>
      <dgm:spPr/>
    </dgm:pt>
    <dgm:pt modelId="{1885C7D0-00FC-46D2-8EDC-208A2FDADDB9}" type="pres">
      <dgm:prSet presAssocID="{C189D8C0-BD16-41CB-AA72-35A1B4E5D6F3}" presName="space" presStyleCnt="0"/>
      <dgm:spPr/>
    </dgm:pt>
    <dgm:pt modelId="{A7A8C66C-F208-4D4D-81C7-A0266EE1997C}" type="pres">
      <dgm:prSet presAssocID="{03127F70-2731-464B-938A-70A25B099229}" presName="composite" presStyleCnt="0"/>
      <dgm:spPr/>
    </dgm:pt>
    <dgm:pt modelId="{A9FC43D2-050D-40BB-9194-1E8847398427}" type="pres">
      <dgm:prSet presAssocID="{03127F70-2731-464B-938A-70A25B099229}" presName="LShape" presStyleLbl="alignNode1" presStyleIdx="6" presStyleCnt="7"/>
      <dgm:spPr>
        <a:solidFill>
          <a:srgbClr val="C00000">
            <a:alpha val="32000"/>
          </a:srgbClr>
        </a:solidFill>
      </dgm:spPr>
      <dgm:t>
        <a:bodyPr/>
        <a:lstStyle/>
        <a:p>
          <a:endParaRPr lang="en-CA"/>
        </a:p>
      </dgm:t>
    </dgm:pt>
    <dgm:pt modelId="{1FDA63A1-A43C-4A89-9D2B-8F3F59455742}" type="pres">
      <dgm:prSet presAssocID="{03127F70-2731-464B-938A-70A25B099229}" presName="ParentText" presStyleLbl="revTx" presStyleIdx="3" presStyleCnt="4" custScaleX="103456" custScaleY="96099" custLinFactX="-21470" custLinFactNeighborX="-100000" custLinFactNeighborY="29663">
        <dgm:presLayoutVars>
          <dgm:chMax val="0"/>
          <dgm:chPref val="0"/>
          <dgm:bulletEnabled val="1"/>
        </dgm:presLayoutVars>
      </dgm:prSet>
      <dgm:spPr/>
      <dgm:t>
        <a:bodyPr/>
        <a:lstStyle/>
        <a:p>
          <a:endParaRPr lang="en-CA"/>
        </a:p>
      </dgm:t>
    </dgm:pt>
  </dgm:ptLst>
  <dgm:cxnLst>
    <dgm:cxn modelId="{101BB266-4BFF-45C9-A042-74D13ABC8495}" srcId="{0A2D0D24-4E73-4546-B608-FBFCBFA2537A}" destId="{F3083DB3-4764-411F-A556-EAFE46C7EC7D}" srcOrd="2" destOrd="0" parTransId="{0B58827C-B853-44E0-A5AF-983C26B428D4}" sibTransId="{C189D8C0-BD16-41CB-AA72-35A1B4E5D6F3}"/>
    <dgm:cxn modelId="{BACCF9FB-0040-4071-8082-C366CEB5E518}" type="presOf" srcId="{F3083DB3-4764-411F-A556-EAFE46C7EC7D}" destId="{96F2E241-14F1-4196-A220-B6398A257C45}" srcOrd="0" destOrd="0" presId="urn:microsoft.com/office/officeart/2009/3/layout/StepUpProcess"/>
    <dgm:cxn modelId="{10ECFE32-CDA8-4FD7-AC5C-75E7CA222AB1}" type="presOf" srcId="{0A2D0D24-4E73-4546-B608-FBFCBFA2537A}" destId="{72B61776-6389-4619-8E8C-76B423F9F39A}" srcOrd="0" destOrd="0" presId="urn:microsoft.com/office/officeart/2009/3/layout/StepUpProcess"/>
    <dgm:cxn modelId="{4000B458-3791-4770-9B79-7E0C8D38D054}" srcId="{0A2D0D24-4E73-4546-B608-FBFCBFA2537A}" destId="{FAD44F03-5AD4-479C-B281-D8F2FC0BCA80}" srcOrd="0" destOrd="0" parTransId="{39C0CFF8-0151-4354-867D-6EAA6D575E49}" sibTransId="{2EB3B6FD-79D2-45EC-A91A-C3E3034CB654}"/>
    <dgm:cxn modelId="{0CF6ED17-F5FA-48B5-BB3C-020E71E1F92D}" srcId="{0A2D0D24-4E73-4546-B608-FBFCBFA2537A}" destId="{A9E52977-6B02-4F0B-9112-7539DA3D24D6}" srcOrd="1" destOrd="0" parTransId="{B6BAADB5-168A-4A8A-A845-3FF6F57D5E7C}" sibTransId="{C25F4848-D795-45FC-8049-851B46A3D9D2}"/>
    <dgm:cxn modelId="{D88D0F8D-9E56-4973-A39D-7572BAB3A906}" type="presOf" srcId="{FAD44F03-5AD4-479C-B281-D8F2FC0BCA80}" destId="{0680EF29-15A4-4F9C-BE51-1C46B098E6F5}" srcOrd="0" destOrd="0" presId="urn:microsoft.com/office/officeart/2009/3/layout/StepUpProcess"/>
    <dgm:cxn modelId="{749721F3-30E8-4FEC-9D41-1DDF11849156}" type="presOf" srcId="{A9E52977-6B02-4F0B-9112-7539DA3D24D6}" destId="{BBDFA5E0-BC7C-4534-BC03-D4F4EC4A9877}" srcOrd="0" destOrd="0" presId="urn:microsoft.com/office/officeart/2009/3/layout/StepUpProcess"/>
    <dgm:cxn modelId="{D077BCB4-D757-469F-9AF7-52AE92F58309}" type="presOf" srcId="{03127F70-2731-464B-938A-70A25B099229}" destId="{1FDA63A1-A43C-4A89-9D2B-8F3F59455742}" srcOrd="0" destOrd="0" presId="urn:microsoft.com/office/officeart/2009/3/layout/StepUpProcess"/>
    <dgm:cxn modelId="{D29906D4-2F6F-40C1-B7AA-508561A0DC22}" srcId="{0A2D0D24-4E73-4546-B608-FBFCBFA2537A}" destId="{03127F70-2731-464B-938A-70A25B099229}" srcOrd="3" destOrd="0" parTransId="{175B4A69-E886-480A-9212-E40589A60807}" sibTransId="{07393585-0027-425A-AC85-F7E93F0E4315}"/>
    <dgm:cxn modelId="{8D1769D0-357C-41FE-9E1B-D514C1D986FD}" type="presParOf" srcId="{72B61776-6389-4619-8E8C-76B423F9F39A}" destId="{D49569A1-D3D6-49B0-8C13-A5BD8E3019A8}" srcOrd="0" destOrd="0" presId="urn:microsoft.com/office/officeart/2009/3/layout/StepUpProcess"/>
    <dgm:cxn modelId="{D7B56810-4B0D-40A4-A2D3-2D2C12368311}" type="presParOf" srcId="{D49569A1-D3D6-49B0-8C13-A5BD8E3019A8}" destId="{3FB62305-88E8-411C-BE32-2FB2A607EBD1}" srcOrd="0" destOrd="0" presId="urn:microsoft.com/office/officeart/2009/3/layout/StepUpProcess"/>
    <dgm:cxn modelId="{EAFB8F81-D190-4C7F-91A0-FDBDFA8E1A78}" type="presParOf" srcId="{D49569A1-D3D6-49B0-8C13-A5BD8E3019A8}" destId="{0680EF29-15A4-4F9C-BE51-1C46B098E6F5}" srcOrd="1" destOrd="0" presId="urn:microsoft.com/office/officeart/2009/3/layout/StepUpProcess"/>
    <dgm:cxn modelId="{C4DCB696-2540-40DA-B447-521038ED5511}" type="presParOf" srcId="{D49569A1-D3D6-49B0-8C13-A5BD8E3019A8}" destId="{E059F36C-41EC-4698-803A-8E7F299028A0}" srcOrd="2" destOrd="0" presId="urn:microsoft.com/office/officeart/2009/3/layout/StepUpProcess"/>
    <dgm:cxn modelId="{DAABF14B-9F1E-4E74-AF85-04D6F0E13BCF}" type="presParOf" srcId="{72B61776-6389-4619-8E8C-76B423F9F39A}" destId="{043C96BE-B168-42EC-BE9C-A95339392297}" srcOrd="1" destOrd="0" presId="urn:microsoft.com/office/officeart/2009/3/layout/StepUpProcess"/>
    <dgm:cxn modelId="{E76A4F9C-5D28-4C81-8249-1300571AEF8F}" type="presParOf" srcId="{043C96BE-B168-42EC-BE9C-A95339392297}" destId="{E530B132-8A01-45CA-8984-7084122D40F5}" srcOrd="0" destOrd="0" presId="urn:microsoft.com/office/officeart/2009/3/layout/StepUpProcess"/>
    <dgm:cxn modelId="{183AE551-4551-427A-9067-038C3C8A453A}" type="presParOf" srcId="{72B61776-6389-4619-8E8C-76B423F9F39A}" destId="{2D92BE96-C1EF-4CC6-8557-8C8531777F78}" srcOrd="2" destOrd="0" presId="urn:microsoft.com/office/officeart/2009/3/layout/StepUpProcess"/>
    <dgm:cxn modelId="{91496026-A0CA-409D-8C80-0B40845E6120}" type="presParOf" srcId="{2D92BE96-C1EF-4CC6-8557-8C8531777F78}" destId="{AFCC9925-C36D-41A4-B55A-4E57841C0525}" srcOrd="0" destOrd="0" presId="urn:microsoft.com/office/officeart/2009/3/layout/StepUpProcess"/>
    <dgm:cxn modelId="{ED0526C5-7244-40DE-BACD-750CF218D298}" type="presParOf" srcId="{2D92BE96-C1EF-4CC6-8557-8C8531777F78}" destId="{BBDFA5E0-BC7C-4534-BC03-D4F4EC4A9877}" srcOrd="1" destOrd="0" presId="urn:microsoft.com/office/officeart/2009/3/layout/StepUpProcess"/>
    <dgm:cxn modelId="{A2974422-FE68-4F0C-B10E-D88A7A6A3725}" type="presParOf" srcId="{2D92BE96-C1EF-4CC6-8557-8C8531777F78}" destId="{B4BA020B-855D-40FD-ACEF-C5E5D10572D7}" srcOrd="2" destOrd="0" presId="urn:microsoft.com/office/officeart/2009/3/layout/StepUpProcess"/>
    <dgm:cxn modelId="{EB34D0EB-4F04-4137-8B0D-AB7224F68D3E}" type="presParOf" srcId="{72B61776-6389-4619-8E8C-76B423F9F39A}" destId="{E299EC2C-DD27-421F-B1D0-0A1CFB96BE60}" srcOrd="3" destOrd="0" presId="urn:microsoft.com/office/officeart/2009/3/layout/StepUpProcess"/>
    <dgm:cxn modelId="{711E1A94-0CC4-4991-8CEF-D4EFC31EE034}" type="presParOf" srcId="{E299EC2C-DD27-421F-B1D0-0A1CFB96BE60}" destId="{C256D6E2-D4F5-4FDD-ABAA-F67A23026E3D}" srcOrd="0" destOrd="0" presId="urn:microsoft.com/office/officeart/2009/3/layout/StepUpProcess"/>
    <dgm:cxn modelId="{4FCE1882-D913-4A62-8B99-9D9C95F482DE}" type="presParOf" srcId="{72B61776-6389-4619-8E8C-76B423F9F39A}" destId="{CCB20E2D-B1F9-4705-A4B1-39AEABA29C4C}" srcOrd="4" destOrd="0" presId="urn:microsoft.com/office/officeart/2009/3/layout/StepUpProcess"/>
    <dgm:cxn modelId="{FA467C9D-6097-4B7D-AA40-1ACCE8591285}" type="presParOf" srcId="{CCB20E2D-B1F9-4705-A4B1-39AEABA29C4C}" destId="{11BCF624-BDCF-4E23-B6A2-4B1A68A3DCB9}" srcOrd="0" destOrd="0" presId="urn:microsoft.com/office/officeart/2009/3/layout/StepUpProcess"/>
    <dgm:cxn modelId="{5BBCC543-51E8-4D44-95B9-3E22978F1A9B}" type="presParOf" srcId="{CCB20E2D-B1F9-4705-A4B1-39AEABA29C4C}" destId="{96F2E241-14F1-4196-A220-B6398A257C45}" srcOrd="1" destOrd="0" presId="urn:microsoft.com/office/officeart/2009/3/layout/StepUpProcess"/>
    <dgm:cxn modelId="{67EF2234-0ED1-4F2C-9AB8-3E8AD1C48835}" type="presParOf" srcId="{CCB20E2D-B1F9-4705-A4B1-39AEABA29C4C}" destId="{55E88923-5650-451F-9461-67984872D27B}" srcOrd="2" destOrd="0" presId="urn:microsoft.com/office/officeart/2009/3/layout/StepUpProcess"/>
    <dgm:cxn modelId="{EAC77786-5534-4692-BC08-3EE290D035B2}" type="presParOf" srcId="{72B61776-6389-4619-8E8C-76B423F9F39A}" destId="{4BBDAA2A-8B00-428E-8C56-1AA14099F4BE}" srcOrd="5" destOrd="0" presId="urn:microsoft.com/office/officeart/2009/3/layout/StepUpProcess"/>
    <dgm:cxn modelId="{94E43BCE-3954-4D3E-95B5-6D2F206CC805}" type="presParOf" srcId="{4BBDAA2A-8B00-428E-8C56-1AA14099F4BE}" destId="{1885C7D0-00FC-46D2-8EDC-208A2FDADDB9}" srcOrd="0" destOrd="0" presId="urn:microsoft.com/office/officeart/2009/3/layout/StepUpProcess"/>
    <dgm:cxn modelId="{AB09EF49-F301-4508-B2DF-AEEEA100CCB9}" type="presParOf" srcId="{72B61776-6389-4619-8E8C-76B423F9F39A}" destId="{A7A8C66C-F208-4D4D-81C7-A0266EE1997C}" srcOrd="6" destOrd="0" presId="urn:microsoft.com/office/officeart/2009/3/layout/StepUpProcess"/>
    <dgm:cxn modelId="{4614BD7D-9E1F-4D80-985F-6F65895AF178}" type="presParOf" srcId="{A7A8C66C-F208-4D4D-81C7-A0266EE1997C}" destId="{A9FC43D2-050D-40BB-9194-1E8847398427}" srcOrd="0" destOrd="0" presId="urn:microsoft.com/office/officeart/2009/3/layout/StepUpProcess"/>
    <dgm:cxn modelId="{A13CF8FD-CEC5-4265-A79E-6C29442B51CF}" type="presParOf" srcId="{A7A8C66C-F208-4D4D-81C7-A0266EE1997C}" destId="{1FDA63A1-A43C-4A89-9D2B-8F3F59455742}" srcOrd="1" destOrd="0" presId="urn:microsoft.com/office/officeart/2009/3/layout/StepUp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B62305-88E8-411C-BE32-2FB2A607EBD1}">
      <dsp:nvSpPr>
        <dsp:cNvPr id="0" name=""/>
        <dsp:cNvSpPr/>
      </dsp:nvSpPr>
      <dsp:spPr>
        <a:xfrm rot="5400000">
          <a:off x="393576" y="1926154"/>
          <a:ext cx="1181182" cy="196546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80EF29-15A4-4F9C-BE51-1C46B098E6F5}">
      <dsp:nvSpPr>
        <dsp:cNvPr id="0" name=""/>
        <dsp:cNvSpPr/>
      </dsp:nvSpPr>
      <dsp:spPr>
        <a:xfrm>
          <a:off x="166100" y="2513403"/>
          <a:ext cx="1835043" cy="155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en-CA" sz="1400" i="0" kern="1200" dirty="0">
            <a:solidFill>
              <a:srgbClr val="006600"/>
            </a:solidFill>
            <a:latin typeface="Candara" panose="020E0502030303020204" pitchFamily="34" charset="0"/>
          </a:endParaRPr>
        </a:p>
      </dsp:txBody>
      <dsp:txXfrm>
        <a:off x="166100" y="2513403"/>
        <a:ext cx="1835043" cy="1555390"/>
      </dsp:txXfrm>
    </dsp:sp>
    <dsp:sp modelId="{E059F36C-41EC-4698-803A-8E7F299028A0}">
      <dsp:nvSpPr>
        <dsp:cNvPr id="0" name=""/>
        <dsp:cNvSpPr/>
      </dsp:nvSpPr>
      <dsp:spPr>
        <a:xfrm>
          <a:off x="1636038" y="1781455"/>
          <a:ext cx="334797" cy="33479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CC9925-C36D-41A4-B55A-4E57841C0525}">
      <dsp:nvSpPr>
        <dsp:cNvPr id="0" name=""/>
        <dsp:cNvSpPr/>
      </dsp:nvSpPr>
      <dsp:spPr>
        <a:xfrm rot="5400000">
          <a:off x="2596130" y="1388629"/>
          <a:ext cx="1181182" cy="196546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DFA5E0-BC7C-4534-BC03-D4F4EC4A9877}">
      <dsp:nvSpPr>
        <dsp:cNvPr id="0" name=""/>
        <dsp:cNvSpPr/>
      </dsp:nvSpPr>
      <dsp:spPr>
        <a:xfrm>
          <a:off x="181538" y="2529738"/>
          <a:ext cx="2110345" cy="155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117475" lvl="0" indent="-117475" algn="l" defTabSz="555625" rtl="0" eaLnBrk="0" fontAlgn="base" hangingPunct="0">
            <a:lnSpc>
              <a:spcPct val="100000"/>
            </a:lnSpc>
            <a:spcBef>
              <a:spcPct val="0"/>
            </a:spcBef>
            <a:spcAft>
              <a:spcPts val="400"/>
            </a:spcAft>
            <a:buFont typeface="Arial" panose="020B0604020202020204" pitchFamily="34" charset="0"/>
            <a:buChar char="•"/>
          </a:pPr>
          <a:r>
            <a:rPr lang="en-CA" sz="1250" kern="1200" dirty="0" smtClean="0">
              <a:solidFill>
                <a:schemeClr val="tx1"/>
              </a:solidFill>
              <a:latin typeface="Candara" pitchFamily="34" charset="0"/>
              <a:ea typeface="ＭＳ Ｐゴシック" pitchFamily="34" charset="-128"/>
              <a:cs typeface="+mn-cs"/>
            </a:rPr>
            <a:t>OEB oversees conservation programs delivered by electricity distributors</a:t>
          </a:r>
        </a:p>
        <a:p>
          <a:pPr marL="117475" lvl="0" indent="-117475" algn="l" defTabSz="555625" rtl="0" eaLnBrk="0" fontAlgn="base" hangingPunct="0">
            <a:lnSpc>
              <a:spcPct val="100000"/>
            </a:lnSpc>
            <a:spcBef>
              <a:spcPct val="0"/>
            </a:spcBef>
            <a:spcAft>
              <a:spcPts val="400"/>
            </a:spcAft>
            <a:buFont typeface="Arial" panose="020B0604020202020204" pitchFamily="34" charset="0"/>
            <a:buChar char="•"/>
          </a:pPr>
          <a:r>
            <a:rPr lang="en-CA" sz="1250" kern="1200" dirty="0" smtClean="0">
              <a:solidFill>
                <a:schemeClr val="tx1"/>
              </a:solidFill>
              <a:latin typeface="Candara" pitchFamily="34" charset="0"/>
              <a:ea typeface="ＭＳ Ｐゴシック" pitchFamily="34" charset="-128"/>
              <a:cs typeface="+mn-cs"/>
            </a:rPr>
            <a:t>Programs delivered in a fragmented way</a:t>
          </a:r>
        </a:p>
        <a:p>
          <a:pPr marL="117475" lvl="0" indent="-117475" algn="l" defTabSz="555625" rtl="0" eaLnBrk="0" fontAlgn="base" hangingPunct="0">
            <a:lnSpc>
              <a:spcPct val="100000"/>
            </a:lnSpc>
            <a:spcBef>
              <a:spcPct val="0"/>
            </a:spcBef>
            <a:spcAft>
              <a:spcPts val="400"/>
            </a:spcAft>
            <a:buFont typeface="Arial" panose="020B0604020202020204" pitchFamily="34" charset="0"/>
            <a:buChar char="•"/>
          </a:pPr>
          <a:r>
            <a:rPr lang="en-CA" sz="1250" kern="1200" dirty="0" smtClean="0">
              <a:solidFill>
                <a:schemeClr val="tx1"/>
              </a:solidFill>
              <a:latin typeface="Candara" pitchFamily="34" charset="0"/>
              <a:ea typeface="ＭＳ Ｐゴシック" pitchFamily="34" charset="-128"/>
              <a:cs typeface="+mn-cs"/>
            </a:rPr>
            <a:t>Costs recovered from distribution rates</a:t>
          </a:r>
        </a:p>
        <a:p>
          <a:pPr lvl="0" algn="l" defTabSz="555625">
            <a:lnSpc>
              <a:spcPct val="90000"/>
            </a:lnSpc>
            <a:spcBef>
              <a:spcPct val="0"/>
            </a:spcBef>
            <a:spcAft>
              <a:spcPts val="200"/>
            </a:spcAft>
          </a:pPr>
          <a:r>
            <a:rPr lang="en-CA" sz="1600" b="0" i="1" kern="1200" dirty="0" smtClean="0">
              <a:latin typeface="Candara" panose="020E0502030303020204" pitchFamily="34" charset="0"/>
            </a:rPr>
            <a:t> </a:t>
          </a:r>
          <a:endParaRPr lang="en-CA" sz="1600" b="0" kern="1200" dirty="0"/>
        </a:p>
      </dsp:txBody>
      <dsp:txXfrm>
        <a:off x="181538" y="2529738"/>
        <a:ext cx="2110345" cy="1555390"/>
      </dsp:txXfrm>
    </dsp:sp>
    <dsp:sp modelId="{B4BA020B-855D-40FD-ACEF-C5E5D10572D7}">
      <dsp:nvSpPr>
        <dsp:cNvPr id="0" name=""/>
        <dsp:cNvSpPr/>
      </dsp:nvSpPr>
      <dsp:spPr>
        <a:xfrm>
          <a:off x="3838592" y="1243930"/>
          <a:ext cx="334797" cy="33479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BCF624-BDCF-4E23-B6A2-4B1A68A3DCB9}">
      <dsp:nvSpPr>
        <dsp:cNvPr id="0" name=""/>
        <dsp:cNvSpPr/>
      </dsp:nvSpPr>
      <dsp:spPr>
        <a:xfrm rot="5400000">
          <a:off x="4798685" y="851104"/>
          <a:ext cx="1181182" cy="196546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F2E241-14F1-4196-A220-B6398A257C45}">
      <dsp:nvSpPr>
        <dsp:cNvPr id="0" name=""/>
        <dsp:cNvSpPr/>
      </dsp:nvSpPr>
      <dsp:spPr>
        <a:xfrm>
          <a:off x="2452754" y="1998341"/>
          <a:ext cx="1774428" cy="155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117475" lvl="0" indent="-117475" algn="l" defTabSz="555625" rtl="0" eaLnBrk="0" fontAlgn="base" hangingPunct="0">
            <a:lnSpc>
              <a:spcPct val="100000"/>
            </a:lnSpc>
            <a:spcBef>
              <a:spcPct val="0"/>
            </a:spcBef>
            <a:spcAft>
              <a:spcPts val="400"/>
            </a:spcAft>
            <a:buFont typeface="Arial" panose="020B0604020202020204" pitchFamily="34" charset="0"/>
            <a:buChar char="•"/>
          </a:pPr>
          <a:r>
            <a:rPr lang="en-CA" sz="1250" b="0" kern="1200" dirty="0" smtClean="0">
              <a:solidFill>
                <a:schemeClr val="tx1"/>
              </a:solidFill>
              <a:latin typeface="Candara" pitchFamily="34" charset="0"/>
              <a:ea typeface="ＭＳ Ｐゴシック" pitchFamily="34" charset="-128"/>
              <a:cs typeface="+mn-cs"/>
            </a:rPr>
            <a:t>OPA responsible for organizing and funding conservation programs </a:t>
          </a:r>
        </a:p>
        <a:p>
          <a:pPr marL="117475" lvl="0" indent="-117475" algn="l" defTabSz="555625" rtl="0" eaLnBrk="0" fontAlgn="base" hangingPunct="0">
            <a:lnSpc>
              <a:spcPct val="100000"/>
            </a:lnSpc>
            <a:spcBef>
              <a:spcPct val="0"/>
            </a:spcBef>
            <a:spcAft>
              <a:spcPts val="400"/>
            </a:spcAft>
            <a:buFont typeface="Arial" panose="020B0604020202020204" pitchFamily="34" charset="0"/>
            <a:buChar char="•"/>
          </a:pPr>
          <a:r>
            <a:rPr lang="en-CA" sz="1250" b="0" kern="1200" dirty="0" smtClean="0">
              <a:solidFill>
                <a:schemeClr val="tx1"/>
              </a:solidFill>
              <a:latin typeface="Candara" pitchFamily="34" charset="0"/>
              <a:ea typeface="ＭＳ Ｐゴシック" pitchFamily="34" charset="-128"/>
              <a:cs typeface="+mn-cs"/>
            </a:rPr>
            <a:t>Programs delivered by 3rd parties, including distributors</a:t>
          </a:r>
        </a:p>
        <a:p>
          <a:pPr lvl="0" algn="l" defTabSz="555625">
            <a:lnSpc>
              <a:spcPct val="90000"/>
            </a:lnSpc>
            <a:spcBef>
              <a:spcPct val="0"/>
            </a:spcBef>
            <a:spcAft>
              <a:spcPct val="35000"/>
            </a:spcAft>
          </a:pPr>
          <a:endParaRPr lang="en-CA" sz="1600" b="1" kern="1200" dirty="0" smtClean="0"/>
        </a:p>
        <a:p>
          <a:pPr lvl="0" algn="l" defTabSz="555625">
            <a:lnSpc>
              <a:spcPct val="90000"/>
            </a:lnSpc>
            <a:spcBef>
              <a:spcPct val="0"/>
            </a:spcBef>
            <a:spcAft>
              <a:spcPct val="35000"/>
            </a:spcAft>
          </a:pPr>
          <a:endParaRPr lang="en-CA" sz="1600" b="1" kern="1200" dirty="0"/>
        </a:p>
      </dsp:txBody>
      <dsp:txXfrm>
        <a:off x="2452754" y="1998341"/>
        <a:ext cx="1774428" cy="1555390"/>
      </dsp:txXfrm>
    </dsp:sp>
    <dsp:sp modelId="{55E88923-5650-451F-9461-67984872D27B}">
      <dsp:nvSpPr>
        <dsp:cNvPr id="0" name=""/>
        <dsp:cNvSpPr/>
      </dsp:nvSpPr>
      <dsp:spPr>
        <a:xfrm>
          <a:off x="6041147" y="706405"/>
          <a:ext cx="334797" cy="33479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FC43D2-050D-40BB-9194-1E8847398427}">
      <dsp:nvSpPr>
        <dsp:cNvPr id="0" name=""/>
        <dsp:cNvSpPr/>
      </dsp:nvSpPr>
      <dsp:spPr>
        <a:xfrm rot="5400000">
          <a:off x="7001239" y="343918"/>
          <a:ext cx="1181182" cy="1965460"/>
        </a:xfrm>
        <a:prstGeom prst="corner">
          <a:avLst>
            <a:gd name="adj1" fmla="val 16120"/>
            <a:gd name="adj2" fmla="val 16110"/>
          </a:avLst>
        </a:prstGeom>
        <a:solidFill>
          <a:srgbClr val="C00000">
            <a:alpha val="32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DA63A1-A43C-4A89-9D2B-8F3F59455742}">
      <dsp:nvSpPr>
        <dsp:cNvPr id="0" name=""/>
        <dsp:cNvSpPr/>
      </dsp:nvSpPr>
      <dsp:spPr>
        <a:xfrm>
          <a:off x="4618010" y="1422880"/>
          <a:ext cx="1835752" cy="149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117475" lvl="0" indent="-117475" algn="l" defTabSz="555625" rtl="0" eaLnBrk="0" fontAlgn="base" hangingPunct="0">
            <a:lnSpc>
              <a:spcPct val="100000"/>
            </a:lnSpc>
            <a:spcBef>
              <a:spcPct val="0"/>
            </a:spcBef>
            <a:spcAft>
              <a:spcPts val="400"/>
            </a:spcAft>
            <a:buFont typeface="Arial" panose="020B0604020202020204" pitchFamily="34" charset="0"/>
            <a:buChar char="•"/>
          </a:pPr>
          <a:r>
            <a:rPr lang="en-CA" sz="1250" kern="1200" dirty="0" smtClean="0">
              <a:solidFill>
                <a:schemeClr val="tx1"/>
              </a:solidFill>
              <a:latin typeface="Candara" pitchFamily="34" charset="0"/>
              <a:ea typeface="ＭＳ Ｐゴシック" pitchFamily="34" charset="-128"/>
              <a:cs typeface="+mn-cs"/>
            </a:rPr>
            <a:t>Targets of 1, 330 MW and 6, 000 GWh savings by 2014 established</a:t>
          </a:r>
        </a:p>
        <a:p>
          <a:pPr marL="117475" lvl="0" indent="-117475" algn="l" defTabSz="555625" rtl="0" eaLnBrk="0" fontAlgn="base" hangingPunct="0">
            <a:lnSpc>
              <a:spcPct val="100000"/>
            </a:lnSpc>
            <a:spcBef>
              <a:spcPct val="0"/>
            </a:spcBef>
            <a:spcAft>
              <a:spcPts val="400"/>
            </a:spcAft>
            <a:buFont typeface="Arial" panose="020B0604020202020204" pitchFamily="34" charset="0"/>
            <a:buChar char="•"/>
          </a:pPr>
          <a:r>
            <a:rPr lang="en-CA" sz="1250" kern="1200" dirty="0" smtClean="0">
              <a:solidFill>
                <a:schemeClr val="tx1"/>
              </a:solidFill>
              <a:latin typeface="Candara" pitchFamily="34" charset="0"/>
              <a:ea typeface="ＭＳ Ｐゴシック" pitchFamily="34" charset="-128"/>
              <a:cs typeface="+mn-cs"/>
            </a:rPr>
            <a:t>LDCs the face of conservation and  deliver electricity conservation programs as a condition of licence </a:t>
          </a:r>
        </a:p>
        <a:p>
          <a:pPr marL="117475" lvl="0" indent="-117475" algn="l" defTabSz="555625" rtl="0" eaLnBrk="0" fontAlgn="base" hangingPunct="0">
            <a:lnSpc>
              <a:spcPct val="100000"/>
            </a:lnSpc>
            <a:spcBef>
              <a:spcPct val="0"/>
            </a:spcBef>
            <a:spcAft>
              <a:spcPts val="400"/>
            </a:spcAft>
            <a:buFont typeface="Arial" panose="020B0604020202020204" pitchFamily="34" charset="0"/>
            <a:buChar char="•"/>
          </a:pPr>
          <a:r>
            <a:rPr lang="en-CA" sz="1250" kern="1200" dirty="0" smtClean="0">
              <a:solidFill>
                <a:schemeClr val="tx1"/>
              </a:solidFill>
              <a:latin typeface="Candara" pitchFamily="34" charset="0"/>
              <a:ea typeface="ＭＳ Ｐゴシック" pitchFamily="34" charset="-128"/>
              <a:cs typeface="+mn-cs"/>
            </a:rPr>
            <a:t>OPA designs, approves and funds programs in coordination with LDCs</a:t>
          </a:r>
        </a:p>
        <a:p>
          <a:pPr marL="117475" lvl="0" indent="-117475" algn="l" defTabSz="555625" rtl="0" eaLnBrk="0" fontAlgn="base" hangingPunct="0">
            <a:lnSpc>
              <a:spcPct val="100000"/>
            </a:lnSpc>
            <a:spcBef>
              <a:spcPct val="0"/>
            </a:spcBef>
            <a:spcAft>
              <a:spcPts val="400"/>
            </a:spcAft>
            <a:buFont typeface="Arial" panose="020B0604020202020204" pitchFamily="34" charset="0"/>
            <a:buChar char="•"/>
          </a:pPr>
          <a:r>
            <a:rPr lang="en-CA" sz="1250" kern="1200" dirty="0" smtClean="0">
              <a:solidFill>
                <a:schemeClr val="tx1"/>
              </a:solidFill>
              <a:latin typeface="Candara" pitchFamily="34" charset="0"/>
              <a:ea typeface="ＭＳ Ｐゴシック" pitchFamily="34" charset="-128"/>
              <a:cs typeface="+mn-cs"/>
            </a:rPr>
            <a:t>OEB oversees local programs funded through distribution rates</a:t>
          </a:r>
          <a:endParaRPr lang="en-CA" sz="1250" kern="1200" dirty="0">
            <a:solidFill>
              <a:schemeClr val="tx1"/>
            </a:solidFill>
            <a:latin typeface="Candara" pitchFamily="34" charset="0"/>
            <a:ea typeface="ＭＳ Ｐゴシック" pitchFamily="34" charset="-128"/>
            <a:cs typeface="+mn-cs"/>
          </a:endParaRPr>
        </a:p>
      </dsp:txBody>
      <dsp:txXfrm>
        <a:off x="4618010" y="1422880"/>
        <a:ext cx="1835752" cy="1494715"/>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7675" cy="4587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834" tIns="45918" rIns="91834" bIns="45918" numCol="1" anchor="t" anchorCtr="0" compatLnSpc="1">
            <a:prstTxWarp prst="textNoShape">
              <a:avLst/>
            </a:prstTxWarp>
          </a:bodyPr>
          <a:lstStyle>
            <a:lvl1pPr algn="l">
              <a:defRPr sz="1200">
                <a:latin typeface="Arial" charset="0"/>
                <a:ea typeface="ＭＳ Ｐゴシック" charset="-128"/>
              </a:defRPr>
            </a:lvl1pPr>
          </a:lstStyle>
          <a:p>
            <a:pPr>
              <a:defRPr/>
            </a:pPr>
            <a:endParaRPr lang="en-CA"/>
          </a:p>
        </p:txBody>
      </p:sp>
      <p:sp>
        <p:nvSpPr>
          <p:cNvPr id="3" name="Date Placeholder 2"/>
          <p:cNvSpPr>
            <a:spLocks noGrp="1"/>
          </p:cNvSpPr>
          <p:nvPr>
            <p:ph type="dt" sz="quarter" idx="1"/>
          </p:nvPr>
        </p:nvSpPr>
        <p:spPr bwMode="auto">
          <a:xfrm>
            <a:off x="3905250" y="0"/>
            <a:ext cx="2987675" cy="4587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834" tIns="45918" rIns="91834" bIns="45918" numCol="1" anchor="t" anchorCtr="0" compatLnSpc="1">
            <a:prstTxWarp prst="textNoShape">
              <a:avLst/>
            </a:prstTxWarp>
          </a:bodyPr>
          <a:lstStyle>
            <a:lvl1pPr algn="r">
              <a:defRPr sz="1200">
                <a:latin typeface="Arial" charset="0"/>
                <a:ea typeface="ＭＳ Ｐゴシック" charset="-128"/>
              </a:defRPr>
            </a:lvl1pPr>
          </a:lstStyle>
          <a:p>
            <a:pPr>
              <a:defRPr/>
            </a:pPr>
            <a:fld id="{850E59B2-DB51-4656-B0CF-5DF9DB82EC94}" type="datetimeFigureOut">
              <a:rPr lang="en-CA"/>
              <a:pPr>
                <a:defRPr/>
              </a:pPr>
              <a:t>8/29/14</a:t>
            </a:fld>
            <a:endParaRPr lang="en-CA"/>
          </a:p>
        </p:txBody>
      </p:sp>
      <p:sp>
        <p:nvSpPr>
          <p:cNvPr id="4" name="Footer Placeholder 3"/>
          <p:cNvSpPr>
            <a:spLocks noGrp="1"/>
          </p:cNvSpPr>
          <p:nvPr>
            <p:ph type="ftr" sz="quarter" idx="2"/>
          </p:nvPr>
        </p:nvSpPr>
        <p:spPr bwMode="auto">
          <a:xfrm>
            <a:off x="0" y="8720138"/>
            <a:ext cx="2987675" cy="4587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834" tIns="45918" rIns="91834" bIns="45918" numCol="1" anchor="b" anchorCtr="0" compatLnSpc="1">
            <a:prstTxWarp prst="textNoShape">
              <a:avLst/>
            </a:prstTxWarp>
          </a:bodyPr>
          <a:lstStyle>
            <a:lvl1pPr algn="l">
              <a:defRPr sz="1200">
                <a:latin typeface="Arial" charset="0"/>
                <a:ea typeface="ＭＳ Ｐゴシック" charset="-128"/>
              </a:defRPr>
            </a:lvl1pPr>
          </a:lstStyle>
          <a:p>
            <a:pPr>
              <a:defRPr/>
            </a:pPr>
            <a:endParaRPr lang="en-CA"/>
          </a:p>
        </p:txBody>
      </p:sp>
      <p:sp>
        <p:nvSpPr>
          <p:cNvPr id="5" name="Slide Number Placeholder 4"/>
          <p:cNvSpPr>
            <a:spLocks noGrp="1"/>
          </p:cNvSpPr>
          <p:nvPr>
            <p:ph type="sldNum" sz="quarter" idx="3"/>
          </p:nvPr>
        </p:nvSpPr>
        <p:spPr bwMode="auto">
          <a:xfrm>
            <a:off x="3905250" y="8720138"/>
            <a:ext cx="2987675" cy="4587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834" tIns="45918" rIns="91834" bIns="45918" numCol="1" anchor="b" anchorCtr="0" compatLnSpc="1">
            <a:prstTxWarp prst="textNoShape">
              <a:avLst/>
            </a:prstTxWarp>
          </a:bodyPr>
          <a:lstStyle>
            <a:lvl1pPr algn="r">
              <a:defRPr sz="1200">
                <a:latin typeface="Arial" charset="0"/>
                <a:ea typeface="ＭＳ Ｐゴシック" charset="-128"/>
              </a:defRPr>
            </a:lvl1pPr>
          </a:lstStyle>
          <a:p>
            <a:pPr>
              <a:defRPr/>
            </a:pPr>
            <a:fld id="{33D91A0C-B590-4506-A421-8057F1F401FB}"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295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7675" cy="4587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834" tIns="45918" rIns="91834" bIns="45918" numCol="1" anchor="t" anchorCtr="0" compatLnSpc="1">
            <a:prstTxWarp prst="textNoShape">
              <a:avLst/>
            </a:prstTxWarp>
          </a:bodyPr>
          <a:lstStyle>
            <a:lvl1pPr algn="l" eaLnBrk="1" hangingPunct="1">
              <a:defRPr sz="1200">
                <a:latin typeface="Arial" charset="0"/>
                <a:ea typeface="+mn-ea"/>
              </a:defRPr>
            </a:lvl1pPr>
          </a:lstStyle>
          <a:p>
            <a:pPr>
              <a:defRPr/>
            </a:pPr>
            <a:endParaRPr lang="en-CA"/>
          </a:p>
        </p:txBody>
      </p:sp>
      <p:sp>
        <p:nvSpPr>
          <p:cNvPr id="3" name="Date Placeholder 2"/>
          <p:cNvSpPr>
            <a:spLocks noGrp="1"/>
          </p:cNvSpPr>
          <p:nvPr>
            <p:ph type="dt" idx="1"/>
          </p:nvPr>
        </p:nvSpPr>
        <p:spPr bwMode="auto">
          <a:xfrm>
            <a:off x="3905250" y="0"/>
            <a:ext cx="2987675" cy="4587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834" tIns="45918" rIns="91834" bIns="45918"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9C728039-7EDC-4989-AE60-CE811DF862D8}" type="datetime1">
              <a:rPr lang="en-CA"/>
              <a:pPr>
                <a:defRPr/>
              </a:pPr>
              <a:t>8/29/14</a:t>
            </a:fld>
            <a:endParaRPr lang="en-CA"/>
          </a:p>
        </p:txBody>
      </p:sp>
      <p:sp>
        <p:nvSpPr>
          <p:cNvPr id="4" name="Slide Image Placeholder 3"/>
          <p:cNvSpPr>
            <a:spLocks noGrp="1" noRot="1" noChangeAspect="1"/>
          </p:cNvSpPr>
          <p:nvPr>
            <p:ph type="sldImg" idx="2"/>
          </p:nvPr>
        </p:nvSpPr>
        <p:spPr>
          <a:xfrm>
            <a:off x="1154113" y="688975"/>
            <a:ext cx="4586287" cy="3441700"/>
          </a:xfrm>
          <a:prstGeom prst="rect">
            <a:avLst/>
          </a:prstGeom>
          <a:noFill/>
          <a:ln w="12700">
            <a:solidFill>
              <a:prstClr val="black"/>
            </a:solidFill>
          </a:ln>
        </p:spPr>
        <p:txBody>
          <a:bodyPr vert="horz" lIns="91839" tIns="45920" rIns="91839" bIns="45920" rtlCol="0" anchor="ctr"/>
          <a:lstStyle/>
          <a:p>
            <a:pPr lvl="0"/>
            <a:endParaRPr lang="en-CA" noProof="0" smtClean="0"/>
          </a:p>
        </p:txBody>
      </p:sp>
      <p:sp>
        <p:nvSpPr>
          <p:cNvPr id="5" name="Notes Placeholder 4"/>
          <p:cNvSpPr>
            <a:spLocks noGrp="1"/>
          </p:cNvSpPr>
          <p:nvPr>
            <p:ph type="body" sz="quarter" idx="3"/>
          </p:nvPr>
        </p:nvSpPr>
        <p:spPr bwMode="auto">
          <a:xfrm>
            <a:off x="688975" y="4360863"/>
            <a:ext cx="5516563" cy="41306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834" tIns="45918" rIns="91834" bIns="4591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bwMode="auto">
          <a:xfrm>
            <a:off x="0" y="8720138"/>
            <a:ext cx="2987675" cy="4587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834" tIns="45918" rIns="91834" bIns="45918" numCol="1" anchor="b" anchorCtr="0" compatLnSpc="1">
            <a:prstTxWarp prst="textNoShape">
              <a:avLst/>
            </a:prstTxWarp>
          </a:bodyPr>
          <a:lstStyle>
            <a:lvl1pPr algn="l" eaLnBrk="1" hangingPunct="1">
              <a:defRPr sz="1200">
                <a:latin typeface="Arial" charset="0"/>
                <a:ea typeface="+mn-ea"/>
              </a:defRPr>
            </a:lvl1pPr>
          </a:lstStyle>
          <a:p>
            <a:pPr>
              <a:defRPr/>
            </a:pPr>
            <a:endParaRPr lang="en-CA"/>
          </a:p>
        </p:txBody>
      </p:sp>
      <p:sp>
        <p:nvSpPr>
          <p:cNvPr id="7" name="Slide Number Placeholder 6"/>
          <p:cNvSpPr>
            <a:spLocks noGrp="1"/>
          </p:cNvSpPr>
          <p:nvPr>
            <p:ph type="sldNum" sz="quarter" idx="5"/>
          </p:nvPr>
        </p:nvSpPr>
        <p:spPr bwMode="auto">
          <a:xfrm>
            <a:off x="3905250" y="8720138"/>
            <a:ext cx="2987675" cy="4587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834" tIns="45918" rIns="91834" bIns="45918"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ED4D53FE-DE27-4F9B-B61F-493876F3726E}"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32285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1507" name="Notes Placeholder 2"/>
          <p:cNvSpPr>
            <a:spLocks noGrp="1"/>
          </p:cNvSpPr>
          <p:nvPr>
            <p:ph type="body" idx="1"/>
          </p:nvPr>
        </p:nvSpPr>
        <p:spPr>
          <a:noFill/>
        </p:spPr>
        <p:txBody>
          <a:bodyPr/>
          <a:lstStyle/>
          <a:p>
            <a:pPr lvl="2"/>
            <a:endParaRPr lang="en-CA" dirty="0" smtClean="0">
              <a:ea typeface="ＭＳ Ｐゴシック" pitchFamily="34" charset="-128"/>
            </a:endParaRPr>
          </a:p>
        </p:txBody>
      </p:sp>
      <p:sp>
        <p:nvSpPr>
          <p:cNvPr id="21508" name="Slide Number Placeholder 3"/>
          <p:cNvSpPr>
            <a:spLocks noGrp="1"/>
          </p:cNvSpPr>
          <p:nvPr>
            <p:ph type="sldNum" sz="quarter" idx="5"/>
          </p:nvPr>
        </p:nvSpPr>
        <p:spPr>
          <a:noFill/>
        </p:spPr>
        <p:txBody>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fld id="{4B9BC3DB-2EE4-42BA-B034-698E21A021E1}" type="slidenum">
              <a:rPr lang="en-CA" sz="1200" smtClean="0"/>
              <a:pPr/>
              <a:t>3</a:t>
            </a:fld>
            <a:endParaRPr lang="en-CA" sz="12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8628689"/>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3555" name="Notes Placeholder 2"/>
          <p:cNvSpPr>
            <a:spLocks noGrp="1"/>
          </p:cNvSpPr>
          <p:nvPr>
            <p:ph type="body" idx="1"/>
          </p:nvPr>
        </p:nvSpPr>
        <p:spPr>
          <a:noFill/>
        </p:spPr>
        <p:txBody>
          <a:bodyPr/>
          <a:lstStyle/>
          <a:p>
            <a:endParaRPr lang="en-US" dirty="0" smtClean="0">
              <a:ea typeface="ＭＳ Ｐゴシック" pitchFamily="34" charset="-128"/>
            </a:endParaRPr>
          </a:p>
        </p:txBody>
      </p:sp>
      <p:sp>
        <p:nvSpPr>
          <p:cNvPr id="23556" name="Slide Number Placeholder 3"/>
          <p:cNvSpPr>
            <a:spLocks noGrp="1"/>
          </p:cNvSpPr>
          <p:nvPr>
            <p:ph type="sldNum" sz="quarter" idx="5"/>
          </p:nvPr>
        </p:nvSpPr>
        <p:spPr>
          <a:noFill/>
        </p:spPr>
        <p:txBody>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fld id="{CCEE09BF-508C-4143-8151-824347BE5F10}" type="slidenum">
              <a:rPr lang="en-CA" sz="1200" smtClean="0">
                <a:solidFill>
                  <a:srgbClr val="000000"/>
                </a:solidFill>
              </a:rPr>
              <a:pPr/>
              <a:t>6</a:t>
            </a:fld>
            <a:endParaRPr lang="en-CA" sz="1200" dirty="0" smtClean="0">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5645130"/>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4579" name="Notes Placeholder 2"/>
          <p:cNvSpPr>
            <a:spLocks noGrp="1"/>
          </p:cNvSpPr>
          <p:nvPr>
            <p:ph type="body" idx="1"/>
          </p:nvPr>
        </p:nvSpPr>
        <p:spPr>
          <a:noFill/>
        </p:spPr>
        <p:txBody>
          <a:bodyPr/>
          <a:lstStyle/>
          <a:p>
            <a:r>
              <a:rPr lang="uk-UA" sz="1000" smtClean="0">
                <a:ea typeface="ＭＳ Ｐゴシック" pitchFamily="34" charset="-128"/>
              </a:rPr>
              <a:t> </a:t>
            </a:r>
            <a:endParaRPr lang="en-CA" sz="1000" dirty="0" smtClean="0">
              <a:ea typeface="ＭＳ Ｐゴシック" pitchFamily="34" charset="-128"/>
            </a:endParaRPr>
          </a:p>
          <a:p>
            <a:endParaRPr lang="en-CA" dirty="0" smtClean="0">
              <a:ea typeface="ＭＳ Ｐゴシック" pitchFamily="34" charset="-128"/>
            </a:endParaRPr>
          </a:p>
        </p:txBody>
      </p:sp>
      <p:sp>
        <p:nvSpPr>
          <p:cNvPr id="24580" name="Slide Number Placeholder 3"/>
          <p:cNvSpPr>
            <a:spLocks noGrp="1"/>
          </p:cNvSpPr>
          <p:nvPr>
            <p:ph type="sldNum" sz="quarter" idx="5"/>
          </p:nvPr>
        </p:nvSpPr>
        <p:spPr>
          <a:noFill/>
        </p:spPr>
        <p:txBody>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fld id="{E39F2E0E-1CC5-40E5-A5B5-422E8BA9B84A}" type="slidenum">
              <a:rPr lang="en-CA" sz="1200" smtClean="0"/>
              <a:pPr/>
              <a:t>9</a:t>
            </a:fld>
            <a:endParaRPr lang="en-CA" sz="12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0048514"/>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5603" name="Notes Placeholder 2"/>
          <p:cNvSpPr>
            <a:spLocks noGrp="1"/>
          </p:cNvSpPr>
          <p:nvPr>
            <p:ph type="body" idx="1"/>
          </p:nvPr>
        </p:nvSpPr>
        <p:spPr>
          <a:noFill/>
        </p:spPr>
        <p:txBody>
          <a:bodyPr/>
          <a:lstStyle/>
          <a:p>
            <a:endParaRPr lang="en-US" dirty="0" smtClean="0">
              <a:ea typeface="ＭＳ Ｐゴシック" pitchFamily="34" charset="-128"/>
            </a:endParaRPr>
          </a:p>
        </p:txBody>
      </p:sp>
      <p:sp>
        <p:nvSpPr>
          <p:cNvPr id="25604" name="Slide Number Placeholder 3"/>
          <p:cNvSpPr>
            <a:spLocks noGrp="1"/>
          </p:cNvSpPr>
          <p:nvPr>
            <p:ph type="sldNum" sz="quarter" idx="5"/>
          </p:nvPr>
        </p:nvSpPr>
        <p:spPr>
          <a:noFill/>
        </p:spPr>
        <p:txBody>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fld id="{34DDD6E3-EE90-4A4D-8AC5-31C8F0FEB04F}" type="slidenum">
              <a:rPr lang="en-CA" sz="1200" smtClean="0">
                <a:solidFill>
                  <a:srgbClr val="000000"/>
                </a:solidFill>
              </a:rPr>
              <a:pPr/>
              <a:t>11</a:t>
            </a:fld>
            <a:endParaRPr lang="en-CA" sz="1200" dirty="0" smtClean="0">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8083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3" name="Picture 12" descr="C:\Documents and Settings\fongs\My Documents\ONTARIO-LOGO.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0" y="228600"/>
            <a:ext cx="1981200" cy="9255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4" name="Picture 4" descr="ON_gov_cover_green_ppt"/>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45992"/>
          <a:stretch>
            <a:fillRect/>
          </a:stretch>
        </p:blipFill>
        <p:spPr bwMode="auto">
          <a:xfrm>
            <a:off x="-1588" y="3581400"/>
            <a:ext cx="9145588" cy="762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 name="Picture 14" descr="ON_gov_cover_green_ppt"/>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45992"/>
          <a:stretch>
            <a:fillRect/>
          </a:stretch>
        </p:blipFill>
        <p:spPr bwMode="auto">
          <a:xfrm>
            <a:off x="-1588" y="1143000"/>
            <a:ext cx="9145588" cy="762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 name="Text Box 15"/>
          <p:cNvSpPr txBox="1">
            <a:spLocks noChangeArrowheads="1"/>
          </p:cNvSpPr>
          <p:nvPr/>
        </p:nvSpPr>
        <p:spPr bwMode="auto">
          <a:xfrm>
            <a:off x="1524000" y="914400"/>
            <a:ext cx="23622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lgn="ctr">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spcBef>
                <a:spcPct val="50000"/>
              </a:spcBef>
              <a:defRPr/>
            </a:pPr>
            <a:r>
              <a:rPr lang="en-CA" sz="2000" b="1" baseline="30000" smtClean="0">
                <a:latin typeface="Candara" pitchFamily="34" charset="0"/>
              </a:rPr>
              <a:t>MINISTRY OF</a:t>
            </a:r>
            <a:r>
              <a:rPr lang="en-CA" sz="2400" b="1" smtClean="0">
                <a:latin typeface="Candara" pitchFamily="34" charset="0"/>
              </a:rPr>
              <a:t> ENERGY</a:t>
            </a:r>
          </a:p>
        </p:txBody>
      </p:sp>
      <p:sp>
        <p:nvSpPr>
          <p:cNvPr id="60419" name="Rectangle 3"/>
          <p:cNvSpPr>
            <a:spLocks noGrp="1" noChangeArrowheads="1"/>
          </p:cNvSpPr>
          <p:nvPr>
            <p:ph type="subTitle" idx="1"/>
          </p:nvPr>
        </p:nvSpPr>
        <p:spPr>
          <a:xfrm>
            <a:off x="1258094" y="3810000"/>
            <a:ext cx="6629400" cy="762000"/>
          </a:xfrm>
        </p:spPr>
        <p:txBody>
          <a:bodyPr/>
          <a:lstStyle>
            <a:lvl1pPr marL="0" indent="0" algn="ctr">
              <a:defRPr sz="3200" b="1"/>
            </a:lvl1pPr>
          </a:lstStyle>
          <a:p>
            <a:pPr lvl="0"/>
            <a:r>
              <a:rPr lang="en-US" noProof="0" dirty="0" smtClean="0"/>
              <a:t>Click to edit Master subtitle style</a:t>
            </a:r>
            <a:endParaRPr lang="en-CA" noProof="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884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5"/>
          <p:cNvSpPr>
            <a:spLocks noGrp="1" noChangeArrowheads="1"/>
          </p:cNvSpPr>
          <p:nvPr>
            <p:ph type="ftr" sz="quarter" idx="10"/>
          </p:nvPr>
        </p:nvSpPr>
        <p:spPr>
          <a:ln/>
        </p:spPr>
        <p:txBody>
          <a:bodyPr/>
          <a:lstStyle>
            <a:lvl1pPr>
              <a:defRPr/>
            </a:lvl1pPr>
          </a:lstStyle>
          <a:p>
            <a:pPr>
              <a:defRPr/>
            </a:pPr>
            <a:r>
              <a:rPr lang="en-CA"/>
              <a:t>CONFIDENTIAL</a:t>
            </a:r>
          </a:p>
        </p:txBody>
      </p:sp>
      <p:sp>
        <p:nvSpPr>
          <p:cNvPr id="5" name="Rectangle 6"/>
          <p:cNvSpPr>
            <a:spLocks noGrp="1" noChangeArrowheads="1"/>
          </p:cNvSpPr>
          <p:nvPr>
            <p:ph type="sldNum" sz="quarter" idx="11"/>
          </p:nvPr>
        </p:nvSpPr>
        <p:spPr>
          <a:ln/>
        </p:spPr>
        <p:txBody>
          <a:bodyPr/>
          <a:lstStyle>
            <a:lvl1pPr>
              <a:defRPr/>
            </a:lvl1pPr>
          </a:lstStyle>
          <a:p>
            <a:pPr>
              <a:defRPr/>
            </a:pPr>
            <a:fld id="{1B7997D0-6E31-4DE8-B407-FEBFAA23C00E}"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2254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497998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609600"/>
            <a:ext cx="6019800" cy="4979988"/>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Rectangle 5"/>
          <p:cNvSpPr>
            <a:spLocks noGrp="1" noChangeArrowheads="1"/>
          </p:cNvSpPr>
          <p:nvPr>
            <p:ph type="ftr" sz="quarter" idx="10"/>
          </p:nvPr>
        </p:nvSpPr>
        <p:spPr>
          <a:ln/>
        </p:spPr>
        <p:txBody>
          <a:bodyPr/>
          <a:lstStyle>
            <a:lvl1pPr>
              <a:defRPr/>
            </a:lvl1pPr>
          </a:lstStyle>
          <a:p>
            <a:pPr>
              <a:defRPr/>
            </a:pPr>
            <a:r>
              <a:rPr lang="en-CA"/>
              <a:t>CONFIDENTIAL</a:t>
            </a:r>
          </a:p>
        </p:txBody>
      </p:sp>
      <p:sp>
        <p:nvSpPr>
          <p:cNvPr id="5" name="Rectangle 6"/>
          <p:cNvSpPr>
            <a:spLocks noGrp="1" noChangeArrowheads="1"/>
          </p:cNvSpPr>
          <p:nvPr>
            <p:ph type="sldNum" sz="quarter" idx="11"/>
          </p:nvPr>
        </p:nvSpPr>
        <p:spPr>
          <a:ln/>
        </p:spPr>
        <p:txBody>
          <a:bodyPr/>
          <a:lstStyle>
            <a:lvl1pPr>
              <a:defRPr/>
            </a:lvl1pPr>
          </a:lstStyle>
          <a:p>
            <a:pPr>
              <a:defRPr/>
            </a:pPr>
            <a:fld id="{84079FF9-13CD-4FFB-A3DD-70D839C79785}"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6400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600200"/>
            <a:ext cx="8229600" cy="3989388"/>
          </a:xfrm>
        </p:spPr>
        <p:txBody>
          <a:bodyPr/>
          <a:lstStyle/>
          <a:p>
            <a:pPr lvl="0"/>
            <a:endParaRPr lang="en-CA" noProof="0"/>
          </a:p>
        </p:txBody>
      </p:sp>
      <p:sp>
        <p:nvSpPr>
          <p:cNvPr id="4" name="Rectangle 5"/>
          <p:cNvSpPr>
            <a:spLocks noGrp="1" noChangeArrowheads="1"/>
          </p:cNvSpPr>
          <p:nvPr>
            <p:ph type="ftr" sz="quarter" idx="10"/>
          </p:nvPr>
        </p:nvSpPr>
        <p:spPr>
          <a:ln/>
        </p:spPr>
        <p:txBody>
          <a:bodyPr/>
          <a:lstStyle>
            <a:lvl1pPr>
              <a:defRPr/>
            </a:lvl1pPr>
          </a:lstStyle>
          <a:p>
            <a:pPr>
              <a:defRPr/>
            </a:pPr>
            <a:r>
              <a:rPr lang="en-CA"/>
              <a:t>CONFIDENTIAL</a:t>
            </a:r>
          </a:p>
        </p:txBody>
      </p:sp>
      <p:sp>
        <p:nvSpPr>
          <p:cNvPr id="5" name="Rectangle 6"/>
          <p:cNvSpPr>
            <a:spLocks noGrp="1" noChangeArrowheads="1"/>
          </p:cNvSpPr>
          <p:nvPr>
            <p:ph type="sldNum" sz="quarter" idx="11"/>
          </p:nvPr>
        </p:nvSpPr>
        <p:spPr>
          <a:ln/>
        </p:spPr>
        <p:txBody>
          <a:bodyPr/>
          <a:lstStyle>
            <a:lvl1pPr>
              <a:defRPr/>
            </a:lvl1pPr>
          </a:lstStyle>
          <a:p>
            <a:pPr>
              <a:defRPr/>
            </a:pPr>
            <a:fld id="{A06681BA-2BEE-4A33-A388-B18B3FFC3D24}"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3172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8229600" cy="191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57200" y="3670300"/>
            <a:ext cx="8229600" cy="1919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5"/>
          <p:cNvSpPr>
            <a:spLocks noGrp="1" noChangeArrowheads="1"/>
          </p:cNvSpPr>
          <p:nvPr>
            <p:ph type="ftr" sz="quarter" idx="10"/>
          </p:nvPr>
        </p:nvSpPr>
        <p:spPr>
          <a:ln/>
        </p:spPr>
        <p:txBody>
          <a:bodyPr/>
          <a:lstStyle>
            <a:lvl1pPr>
              <a:defRPr/>
            </a:lvl1pPr>
          </a:lstStyle>
          <a:p>
            <a:pPr>
              <a:defRPr/>
            </a:pPr>
            <a:r>
              <a:rPr lang="en-CA"/>
              <a:t>CONFIDENTIAL</a:t>
            </a:r>
          </a:p>
        </p:txBody>
      </p:sp>
      <p:sp>
        <p:nvSpPr>
          <p:cNvPr id="6" name="Rectangle 6"/>
          <p:cNvSpPr>
            <a:spLocks noGrp="1" noChangeArrowheads="1"/>
          </p:cNvSpPr>
          <p:nvPr>
            <p:ph type="sldNum" sz="quarter" idx="11"/>
          </p:nvPr>
        </p:nvSpPr>
        <p:spPr>
          <a:ln/>
        </p:spPr>
        <p:txBody>
          <a:bodyPr/>
          <a:lstStyle>
            <a:lvl1pPr>
              <a:defRPr/>
            </a:lvl1pPr>
          </a:lstStyle>
          <a:p>
            <a:pPr>
              <a:defRPr/>
            </a:pPr>
            <a:fld id="{A960CA80-3FEB-4A64-B9DF-749600DCE329}"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1777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457200" y="1600200"/>
            <a:ext cx="8229600" cy="3989388"/>
          </a:xfrm>
        </p:spPr>
        <p:txBody>
          <a:bodyPr/>
          <a:lstStyle/>
          <a:p>
            <a:pPr lvl="0"/>
            <a:endParaRPr lang="en-CA" noProof="0"/>
          </a:p>
        </p:txBody>
      </p:sp>
      <p:sp>
        <p:nvSpPr>
          <p:cNvPr id="4" name="Rectangle 5"/>
          <p:cNvSpPr>
            <a:spLocks noGrp="1" noChangeArrowheads="1"/>
          </p:cNvSpPr>
          <p:nvPr>
            <p:ph type="ftr" sz="quarter" idx="10"/>
          </p:nvPr>
        </p:nvSpPr>
        <p:spPr>
          <a:ln/>
        </p:spPr>
        <p:txBody>
          <a:bodyPr/>
          <a:lstStyle>
            <a:lvl1pPr>
              <a:defRPr/>
            </a:lvl1pPr>
          </a:lstStyle>
          <a:p>
            <a:pPr>
              <a:defRPr/>
            </a:pPr>
            <a:r>
              <a:rPr lang="en-CA"/>
              <a:t>CONFIDENTIAL</a:t>
            </a:r>
          </a:p>
        </p:txBody>
      </p:sp>
      <p:sp>
        <p:nvSpPr>
          <p:cNvPr id="5" name="Rectangle 6"/>
          <p:cNvSpPr>
            <a:spLocks noGrp="1" noChangeArrowheads="1"/>
          </p:cNvSpPr>
          <p:nvPr>
            <p:ph type="sldNum" sz="quarter" idx="11"/>
          </p:nvPr>
        </p:nvSpPr>
        <p:spPr>
          <a:ln/>
        </p:spPr>
        <p:txBody>
          <a:bodyPr/>
          <a:lstStyle>
            <a:lvl1pPr>
              <a:defRPr/>
            </a:lvl1pPr>
          </a:lstStyle>
          <a:p>
            <a:pPr>
              <a:defRPr/>
            </a:pPr>
            <a:fld id="{362B5CD0-9B39-4CFA-98E4-A2D7CEE5DD95}"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4584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3989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3989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5"/>
          <p:cNvSpPr>
            <a:spLocks noGrp="1" noChangeArrowheads="1"/>
          </p:cNvSpPr>
          <p:nvPr>
            <p:ph type="ftr" sz="quarter" idx="10"/>
          </p:nvPr>
        </p:nvSpPr>
        <p:spPr>
          <a:ln/>
        </p:spPr>
        <p:txBody>
          <a:bodyPr/>
          <a:lstStyle>
            <a:lvl1pPr>
              <a:defRPr/>
            </a:lvl1pPr>
          </a:lstStyle>
          <a:p>
            <a:pPr>
              <a:defRPr/>
            </a:pPr>
            <a:r>
              <a:rPr lang="en-CA"/>
              <a:t>CONFIDENTIAL</a:t>
            </a:r>
          </a:p>
        </p:txBody>
      </p:sp>
      <p:sp>
        <p:nvSpPr>
          <p:cNvPr id="6" name="Rectangle 6"/>
          <p:cNvSpPr>
            <a:spLocks noGrp="1" noChangeArrowheads="1"/>
          </p:cNvSpPr>
          <p:nvPr>
            <p:ph type="sldNum" sz="quarter" idx="11"/>
          </p:nvPr>
        </p:nvSpPr>
        <p:spPr>
          <a:ln/>
        </p:spPr>
        <p:txBody>
          <a:bodyPr/>
          <a:lstStyle>
            <a:lvl1pPr>
              <a:defRPr/>
            </a:lvl1pPr>
          </a:lstStyle>
          <a:p>
            <a:pPr>
              <a:defRPr/>
            </a:pPr>
            <a:fld id="{B1E8802A-EB4C-44BC-B372-63FB129173F9}"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4137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3989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191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670300"/>
            <a:ext cx="4038600" cy="1919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5"/>
          <p:cNvSpPr>
            <a:spLocks noGrp="1" noChangeArrowheads="1"/>
          </p:cNvSpPr>
          <p:nvPr>
            <p:ph type="ftr" sz="quarter" idx="10"/>
          </p:nvPr>
        </p:nvSpPr>
        <p:spPr>
          <a:ln/>
        </p:spPr>
        <p:txBody>
          <a:bodyPr/>
          <a:lstStyle>
            <a:lvl1pPr>
              <a:defRPr/>
            </a:lvl1pPr>
          </a:lstStyle>
          <a:p>
            <a:pPr>
              <a:defRPr/>
            </a:pPr>
            <a:r>
              <a:rPr lang="en-CA"/>
              <a:t>CONFIDENTIAL</a:t>
            </a:r>
          </a:p>
        </p:txBody>
      </p:sp>
      <p:sp>
        <p:nvSpPr>
          <p:cNvPr id="7" name="Rectangle 6"/>
          <p:cNvSpPr>
            <a:spLocks noGrp="1" noChangeArrowheads="1"/>
          </p:cNvSpPr>
          <p:nvPr>
            <p:ph type="sldNum" sz="quarter" idx="11"/>
          </p:nvPr>
        </p:nvSpPr>
        <p:spPr>
          <a:ln/>
        </p:spPr>
        <p:txBody>
          <a:bodyPr/>
          <a:lstStyle>
            <a:lvl1pPr>
              <a:defRPr/>
            </a:lvl1pPr>
          </a:lstStyle>
          <a:p>
            <a:pPr>
              <a:defRPr/>
            </a:pPr>
            <a:fld id="{3270346A-2680-4411-BFA4-7738F5FAD4F4}"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9074794"/>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1pPr>
              <a:defRPr sz="2800"/>
            </a:lvl1pPr>
            <a:lvl2pPr>
              <a:defRPr sz="2000"/>
            </a:lvl2pPr>
            <a:lvl3pPr>
              <a:defRPr sz="1800"/>
            </a:lvl3pPr>
            <a:lvl4pPr>
              <a:defRPr sz="14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Rectangle 5"/>
          <p:cNvSpPr>
            <a:spLocks noGrp="1" noChangeArrowheads="1"/>
          </p:cNvSpPr>
          <p:nvPr>
            <p:ph type="ftr" sz="quarter" idx="10"/>
          </p:nvPr>
        </p:nvSpPr>
        <p:spPr>
          <a:ln/>
        </p:spPr>
        <p:txBody>
          <a:bodyPr/>
          <a:lstStyle>
            <a:lvl1pPr>
              <a:defRPr/>
            </a:lvl1pPr>
          </a:lstStyle>
          <a:p>
            <a:pPr>
              <a:defRPr/>
            </a:pPr>
            <a:r>
              <a:rPr lang="en-CA"/>
              <a:t>CONFIDENTIAL</a:t>
            </a:r>
          </a:p>
        </p:txBody>
      </p:sp>
      <p:sp>
        <p:nvSpPr>
          <p:cNvPr id="5" name="Rectangle 6"/>
          <p:cNvSpPr>
            <a:spLocks noGrp="1" noChangeArrowheads="1"/>
          </p:cNvSpPr>
          <p:nvPr>
            <p:ph type="sldNum" sz="quarter" idx="11"/>
          </p:nvPr>
        </p:nvSpPr>
        <p:spPr>
          <a:ln/>
        </p:spPr>
        <p:txBody>
          <a:bodyPr/>
          <a:lstStyle>
            <a:lvl1pPr>
              <a:defRPr/>
            </a:lvl1pPr>
          </a:lstStyle>
          <a:p>
            <a:pPr>
              <a:defRPr/>
            </a:pPr>
            <a:fld id="{4EEE59A0-470E-4AAA-89B4-C7E178CC67C6}"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184192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CA"/>
              <a:t>CONFIDENTIAL</a:t>
            </a:r>
          </a:p>
        </p:txBody>
      </p:sp>
      <p:sp>
        <p:nvSpPr>
          <p:cNvPr id="5" name="Rectangle 6"/>
          <p:cNvSpPr>
            <a:spLocks noGrp="1" noChangeArrowheads="1"/>
          </p:cNvSpPr>
          <p:nvPr>
            <p:ph type="sldNum" sz="quarter" idx="11"/>
          </p:nvPr>
        </p:nvSpPr>
        <p:spPr>
          <a:ln/>
        </p:spPr>
        <p:txBody>
          <a:bodyPr/>
          <a:lstStyle>
            <a:lvl1pPr>
              <a:defRPr/>
            </a:lvl1pPr>
          </a:lstStyle>
          <a:p>
            <a:pPr>
              <a:defRPr/>
            </a:pPr>
            <a:fld id="{0482E643-8944-4097-98E0-C738D093A1FD}"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1996702"/>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3989388"/>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1600200"/>
            <a:ext cx="4038600" cy="3989388"/>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Rectangle 5"/>
          <p:cNvSpPr>
            <a:spLocks noGrp="1" noChangeArrowheads="1"/>
          </p:cNvSpPr>
          <p:nvPr>
            <p:ph type="ftr" sz="quarter" idx="10"/>
          </p:nvPr>
        </p:nvSpPr>
        <p:spPr>
          <a:ln/>
        </p:spPr>
        <p:txBody>
          <a:bodyPr/>
          <a:lstStyle>
            <a:lvl1pPr>
              <a:defRPr/>
            </a:lvl1pPr>
          </a:lstStyle>
          <a:p>
            <a:pPr>
              <a:defRPr/>
            </a:pPr>
            <a:r>
              <a:rPr lang="en-CA"/>
              <a:t>CONFIDENTIAL</a:t>
            </a:r>
          </a:p>
        </p:txBody>
      </p:sp>
      <p:sp>
        <p:nvSpPr>
          <p:cNvPr id="6" name="Rectangle 6"/>
          <p:cNvSpPr>
            <a:spLocks noGrp="1" noChangeArrowheads="1"/>
          </p:cNvSpPr>
          <p:nvPr>
            <p:ph type="sldNum" sz="quarter" idx="11"/>
          </p:nvPr>
        </p:nvSpPr>
        <p:spPr>
          <a:ln/>
        </p:spPr>
        <p:txBody>
          <a:bodyPr/>
          <a:lstStyle>
            <a:lvl1pPr>
              <a:defRPr/>
            </a:lvl1pPr>
          </a:lstStyle>
          <a:p>
            <a:pPr>
              <a:defRPr/>
            </a:pPr>
            <a:fld id="{0D2A4013-0F3F-4B13-B237-65D6581D6F7F}"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294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Rectangle 5"/>
          <p:cNvSpPr>
            <a:spLocks noGrp="1" noChangeArrowheads="1"/>
          </p:cNvSpPr>
          <p:nvPr>
            <p:ph type="ftr" sz="quarter" idx="10"/>
          </p:nvPr>
        </p:nvSpPr>
        <p:spPr>
          <a:ln/>
        </p:spPr>
        <p:txBody>
          <a:bodyPr/>
          <a:lstStyle>
            <a:lvl1pPr>
              <a:defRPr/>
            </a:lvl1pPr>
          </a:lstStyle>
          <a:p>
            <a:pPr>
              <a:defRPr/>
            </a:pPr>
            <a:r>
              <a:rPr lang="en-CA"/>
              <a:t>CONFIDENTIAL</a:t>
            </a:r>
          </a:p>
        </p:txBody>
      </p:sp>
      <p:sp>
        <p:nvSpPr>
          <p:cNvPr id="8" name="Rectangle 6"/>
          <p:cNvSpPr>
            <a:spLocks noGrp="1" noChangeArrowheads="1"/>
          </p:cNvSpPr>
          <p:nvPr>
            <p:ph type="sldNum" sz="quarter" idx="11"/>
          </p:nvPr>
        </p:nvSpPr>
        <p:spPr>
          <a:ln/>
        </p:spPr>
        <p:txBody>
          <a:bodyPr/>
          <a:lstStyle>
            <a:lvl1pPr>
              <a:defRPr/>
            </a:lvl1pPr>
          </a:lstStyle>
          <a:p>
            <a:pPr>
              <a:defRPr/>
            </a:pPr>
            <a:fld id="{EE3A88DC-CD6E-4074-B7BD-D713C4139EAC}"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6956940"/>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Rectangle 5"/>
          <p:cNvSpPr>
            <a:spLocks noGrp="1" noChangeArrowheads="1"/>
          </p:cNvSpPr>
          <p:nvPr>
            <p:ph type="ftr" sz="quarter" idx="10"/>
          </p:nvPr>
        </p:nvSpPr>
        <p:spPr>
          <a:ln/>
        </p:spPr>
        <p:txBody>
          <a:bodyPr/>
          <a:lstStyle>
            <a:lvl1pPr>
              <a:defRPr/>
            </a:lvl1pPr>
          </a:lstStyle>
          <a:p>
            <a:pPr>
              <a:defRPr/>
            </a:pPr>
            <a:r>
              <a:rPr lang="en-CA"/>
              <a:t>CONFIDENTIAL</a:t>
            </a:r>
          </a:p>
        </p:txBody>
      </p:sp>
      <p:sp>
        <p:nvSpPr>
          <p:cNvPr id="4" name="Rectangle 6"/>
          <p:cNvSpPr>
            <a:spLocks noGrp="1" noChangeArrowheads="1"/>
          </p:cNvSpPr>
          <p:nvPr>
            <p:ph type="sldNum" sz="quarter" idx="11"/>
          </p:nvPr>
        </p:nvSpPr>
        <p:spPr>
          <a:ln/>
        </p:spPr>
        <p:txBody>
          <a:bodyPr/>
          <a:lstStyle>
            <a:lvl1pPr>
              <a:defRPr/>
            </a:lvl1pPr>
          </a:lstStyle>
          <a:p>
            <a:pPr>
              <a:defRPr/>
            </a:pPr>
            <a:fld id="{5F371CB6-3D8A-4058-A7CD-69683E8221C6}"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6644842"/>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CA"/>
              <a:t>CONFIDENTIAL</a:t>
            </a:r>
          </a:p>
        </p:txBody>
      </p:sp>
      <p:sp>
        <p:nvSpPr>
          <p:cNvPr id="3" name="Rectangle 6"/>
          <p:cNvSpPr>
            <a:spLocks noGrp="1" noChangeArrowheads="1"/>
          </p:cNvSpPr>
          <p:nvPr>
            <p:ph type="sldNum" sz="quarter" idx="11"/>
          </p:nvPr>
        </p:nvSpPr>
        <p:spPr>
          <a:ln/>
        </p:spPr>
        <p:txBody>
          <a:bodyPr/>
          <a:lstStyle>
            <a:lvl1pPr>
              <a:defRPr/>
            </a:lvl1pPr>
          </a:lstStyle>
          <a:p>
            <a:pPr>
              <a:defRPr/>
            </a:pPr>
            <a:fld id="{A3BD5452-1713-4445-A9E0-3AADA7F7F725}"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154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609600"/>
            <a:ext cx="5111750" cy="5516563"/>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CA"/>
              <a:t>CONFIDENTIAL</a:t>
            </a:r>
          </a:p>
        </p:txBody>
      </p:sp>
      <p:sp>
        <p:nvSpPr>
          <p:cNvPr id="6" name="Rectangle 6"/>
          <p:cNvSpPr>
            <a:spLocks noGrp="1" noChangeArrowheads="1"/>
          </p:cNvSpPr>
          <p:nvPr>
            <p:ph type="sldNum" sz="quarter" idx="11"/>
          </p:nvPr>
        </p:nvSpPr>
        <p:spPr>
          <a:ln/>
        </p:spPr>
        <p:txBody>
          <a:bodyPr/>
          <a:lstStyle>
            <a:lvl1pPr>
              <a:defRPr/>
            </a:lvl1pPr>
          </a:lstStyle>
          <a:p>
            <a:pPr>
              <a:defRPr/>
            </a:pPr>
            <a:fld id="{B01613A4-C4E5-47F9-A22A-AE958EB2AA13}"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1888781"/>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CA"/>
              <a:t>CONFIDENTIAL</a:t>
            </a:r>
          </a:p>
        </p:txBody>
      </p:sp>
      <p:sp>
        <p:nvSpPr>
          <p:cNvPr id="6" name="Rectangle 6"/>
          <p:cNvSpPr>
            <a:spLocks noGrp="1" noChangeArrowheads="1"/>
          </p:cNvSpPr>
          <p:nvPr>
            <p:ph type="sldNum" sz="quarter" idx="11"/>
          </p:nvPr>
        </p:nvSpPr>
        <p:spPr>
          <a:ln/>
        </p:spPr>
        <p:txBody>
          <a:bodyPr/>
          <a:lstStyle>
            <a:lvl1pPr>
              <a:defRPr/>
            </a:lvl1pPr>
          </a:lstStyle>
          <a:p>
            <a:pPr>
              <a:defRPr/>
            </a:pPr>
            <a:fld id="{DC24EC19-39C7-4EAF-ACD3-A0CFEA46F987}"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387439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pSp>
        <p:nvGrpSpPr>
          <p:cNvPr id="1026" name="Group 10"/>
          <p:cNvGrpSpPr>
            <a:grpSpLocks/>
          </p:cNvGrpSpPr>
          <p:nvPr/>
        </p:nvGrpSpPr>
        <p:grpSpPr bwMode="auto">
          <a:xfrm>
            <a:off x="0" y="5548313"/>
            <a:ext cx="9144000" cy="1120775"/>
            <a:chOff x="0" y="3614"/>
            <a:chExt cx="5760" cy="706"/>
          </a:xfrm>
        </p:grpSpPr>
        <p:pic>
          <p:nvPicPr>
            <p:cNvPr id="1035" name="Picture 11" descr="ON_gov_green_ppt"/>
            <p:cNvPicPr>
              <a:picLocks noChangeAspect="1" noChangeArrowheads="1"/>
            </p:cNvPicPr>
            <p:nvPr/>
          </p:nvPicPr>
          <p:blipFill>
            <a:blip r:embed="rId1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13174"/>
            <a:stretch>
              <a:fillRect/>
            </a:stretch>
          </p:blipFill>
          <p:spPr bwMode="auto">
            <a:xfrm>
              <a:off x="1474" y="3614"/>
              <a:ext cx="4286" cy="7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036" name="Picture 11" descr="ON_gov_green_ppt"/>
            <p:cNvPicPr>
              <a:picLocks noChangeAspect="1" noChangeArrowheads="1"/>
            </p:cNvPicPr>
            <p:nvPr/>
          </p:nvPicPr>
          <p:blipFill>
            <a:blip r:embed="rId1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52380" b="13174"/>
            <a:stretch>
              <a:fillRect/>
            </a:stretch>
          </p:blipFill>
          <p:spPr bwMode="auto">
            <a:xfrm>
              <a:off x="0" y="3614"/>
              <a:ext cx="2381" cy="7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grpSp>
        <p:nvGrpSpPr>
          <p:cNvPr id="1027" name="Group 2"/>
          <p:cNvGrpSpPr>
            <a:grpSpLocks/>
          </p:cNvGrpSpPr>
          <p:nvPr/>
        </p:nvGrpSpPr>
        <p:grpSpPr bwMode="auto">
          <a:xfrm>
            <a:off x="0" y="5737225"/>
            <a:ext cx="9144000" cy="1120775"/>
            <a:chOff x="0" y="3614"/>
            <a:chExt cx="5760" cy="706"/>
          </a:xfrm>
        </p:grpSpPr>
        <p:pic>
          <p:nvPicPr>
            <p:cNvPr id="1033" name="Picture 11" descr="ON_gov_green_ppt"/>
            <p:cNvPicPr>
              <a:picLocks noChangeAspect="1" noChangeArrowheads="1"/>
            </p:cNvPicPr>
            <p:nvPr/>
          </p:nvPicPr>
          <p:blipFill>
            <a:blip r:embed="rId1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13174"/>
            <a:stretch>
              <a:fillRect/>
            </a:stretch>
          </p:blipFill>
          <p:spPr bwMode="auto">
            <a:xfrm>
              <a:off x="1474" y="3614"/>
              <a:ext cx="4286" cy="7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034" name="Picture 11" descr="ON_gov_green_ppt"/>
            <p:cNvPicPr>
              <a:picLocks noChangeAspect="1" noChangeArrowheads="1"/>
            </p:cNvPicPr>
            <p:nvPr/>
          </p:nvPicPr>
          <p:blipFill>
            <a:blip r:embed="rId1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52380" b="13174"/>
            <a:stretch>
              <a:fillRect/>
            </a:stretch>
          </p:blipFill>
          <p:spPr bwMode="auto">
            <a:xfrm>
              <a:off x="0" y="3614"/>
              <a:ext cx="2381" cy="7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sp>
        <p:nvSpPr>
          <p:cNvPr id="1028" name="Rectangle 2"/>
          <p:cNvSpPr>
            <a:spLocks noGrp="1" noChangeArrowheads="1"/>
          </p:cNvSpPr>
          <p:nvPr>
            <p:ph type="title"/>
          </p:nvPr>
        </p:nvSpPr>
        <p:spPr bwMode="auto">
          <a:xfrm>
            <a:off x="457200" y="609600"/>
            <a:ext cx="8229600" cy="808038"/>
          </a:xfrm>
          <a:prstGeom prst="rect">
            <a:avLst/>
          </a:prstGeom>
          <a:noFill/>
          <a:ln w="12700" cap="rnd">
            <a:solidFill>
              <a:schemeClr val="folHlink"/>
            </a:solidFill>
            <a:prstDash val="sysDot"/>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9" name="Rectangle 3"/>
          <p:cNvSpPr>
            <a:spLocks noGrp="1" noChangeArrowheads="1"/>
          </p:cNvSpPr>
          <p:nvPr>
            <p:ph type="body" idx="1"/>
          </p:nvPr>
        </p:nvSpPr>
        <p:spPr bwMode="auto">
          <a:xfrm>
            <a:off x="457200" y="1600200"/>
            <a:ext cx="8229600" cy="39893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2" name="Rectangle 5"/>
          <p:cNvSpPr>
            <a:spLocks noGrp="1" noChangeArrowheads="1"/>
          </p:cNvSpPr>
          <p:nvPr>
            <p:ph type="ftr" sz="quarter" idx="3"/>
          </p:nvPr>
        </p:nvSpPr>
        <p:spPr bwMode="auto">
          <a:xfrm>
            <a:off x="3048000" y="6361113"/>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500">
                <a:latin typeface="Candara" pitchFamily="34" charset="0"/>
              </a:defRPr>
            </a:lvl1pPr>
          </a:lstStyle>
          <a:p>
            <a:pPr>
              <a:defRPr/>
            </a:pPr>
            <a:r>
              <a:rPr lang="en-CA"/>
              <a:t>CONFIDENTIAL</a:t>
            </a:r>
          </a:p>
        </p:txBody>
      </p:sp>
      <p:sp>
        <p:nvSpPr>
          <p:cNvPr id="1030" name="Rectangle 6"/>
          <p:cNvSpPr>
            <a:spLocks noGrp="1" noChangeArrowheads="1"/>
          </p:cNvSpPr>
          <p:nvPr>
            <p:ph type="sldNum" sz="quarter" idx="4"/>
          </p:nvPr>
        </p:nvSpPr>
        <p:spPr bwMode="auto">
          <a:xfrm>
            <a:off x="228600" y="6361113"/>
            <a:ext cx="8985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andara" pitchFamily="34" charset="0"/>
              </a:defRPr>
            </a:lvl1pPr>
          </a:lstStyle>
          <a:p>
            <a:pPr>
              <a:defRPr/>
            </a:pPr>
            <a:fld id="{96A7E6B6-F8A9-4882-868E-249256349D9F}" type="slidenum">
              <a:rPr lang="en-CA"/>
              <a:pPr>
                <a:defRPr/>
              </a:pPr>
              <a:t>‹#›</a:t>
            </a:fld>
            <a:endParaRPr lang="en-CA"/>
          </a:p>
        </p:txBody>
      </p:sp>
      <p:sp>
        <p:nvSpPr>
          <p:cNvPr id="1032" name="Text Box 14"/>
          <p:cNvSpPr txBox="1">
            <a:spLocks noChangeArrowheads="1"/>
          </p:cNvSpPr>
          <p:nvPr/>
        </p:nvSpPr>
        <p:spPr bwMode="auto">
          <a:xfrm>
            <a:off x="457200" y="152400"/>
            <a:ext cx="23622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lgn="ctr">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spcBef>
                <a:spcPct val="50000"/>
              </a:spcBef>
              <a:defRPr/>
            </a:pPr>
            <a:r>
              <a:rPr lang="en-CA" sz="1600" b="1" baseline="30000" smtClean="0">
                <a:latin typeface="Candara" pitchFamily="34" charset="0"/>
              </a:rPr>
              <a:t>MINISTRY OF</a:t>
            </a:r>
            <a:r>
              <a:rPr lang="en-CA" sz="2400" b="1" smtClean="0">
                <a:latin typeface="Candara" pitchFamily="34" charset="0"/>
              </a:rPr>
              <a:t> </a:t>
            </a:r>
            <a:r>
              <a:rPr lang="en-CA" sz="2000" b="1" smtClean="0">
                <a:latin typeface="Candara" pitchFamily="34" charset="0"/>
              </a:rPr>
              <a:t>ENERGY</a:t>
            </a:r>
          </a:p>
        </p:txBody>
      </p:sp>
    </p:spTree>
  </p:cSld>
  <p:clrMap bg1="lt1" tx1="dk1" bg2="lt2" tx2="dk2" accent1="accent1" accent2="accent2" accent3="accent3" accent4="accent4" accent5="accent5" accent6="accent6" hlink="hlink" folHlink="folHlink"/>
  <p:sldLayoutIdLst>
    <p:sldLayoutId id="2147484070"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5" r:id="rId12"/>
    <p:sldLayoutId id="2147484066" r:id="rId13"/>
    <p:sldLayoutId id="2147484067" r:id="rId14"/>
    <p:sldLayoutId id="2147484068" r:id="rId15"/>
    <p:sldLayoutId id="2147484069" r:id="rId16"/>
  </p:sldLayoutIdLst>
  <p:hf hdr="0" dt="0"/>
  <p:txStyles>
    <p:titleStyle>
      <a:lvl1pPr algn="ctr" rtl="0" eaLnBrk="0" fontAlgn="base" hangingPunct="0">
        <a:spcBef>
          <a:spcPct val="0"/>
        </a:spcBef>
        <a:spcAft>
          <a:spcPct val="0"/>
        </a:spcAft>
        <a:defRPr sz="2800" b="1">
          <a:solidFill>
            <a:schemeClr val="tx2"/>
          </a:solidFill>
          <a:latin typeface="Candara" pitchFamily="34" charset="0"/>
          <a:ea typeface="+mj-ea"/>
          <a:cs typeface="+mj-cs"/>
        </a:defRPr>
      </a:lvl1pPr>
      <a:lvl2pPr algn="ctr" rtl="0" eaLnBrk="0" fontAlgn="base" hangingPunct="0">
        <a:spcBef>
          <a:spcPct val="0"/>
        </a:spcBef>
        <a:spcAft>
          <a:spcPct val="0"/>
        </a:spcAft>
        <a:defRPr sz="2800" b="1">
          <a:solidFill>
            <a:schemeClr val="tx2"/>
          </a:solidFill>
          <a:latin typeface="Candara" pitchFamily="34" charset="0"/>
          <a:ea typeface="ＭＳ Ｐゴシック" charset="-128"/>
        </a:defRPr>
      </a:lvl2pPr>
      <a:lvl3pPr algn="ctr" rtl="0" eaLnBrk="0" fontAlgn="base" hangingPunct="0">
        <a:spcBef>
          <a:spcPct val="0"/>
        </a:spcBef>
        <a:spcAft>
          <a:spcPct val="0"/>
        </a:spcAft>
        <a:defRPr sz="2800" b="1">
          <a:solidFill>
            <a:schemeClr val="tx2"/>
          </a:solidFill>
          <a:latin typeface="Candara" pitchFamily="34" charset="0"/>
          <a:ea typeface="ＭＳ Ｐゴシック" charset="-128"/>
        </a:defRPr>
      </a:lvl3pPr>
      <a:lvl4pPr algn="ctr" rtl="0" eaLnBrk="0" fontAlgn="base" hangingPunct="0">
        <a:spcBef>
          <a:spcPct val="0"/>
        </a:spcBef>
        <a:spcAft>
          <a:spcPct val="0"/>
        </a:spcAft>
        <a:defRPr sz="2800" b="1">
          <a:solidFill>
            <a:schemeClr val="tx2"/>
          </a:solidFill>
          <a:latin typeface="Candara" pitchFamily="34" charset="0"/>
          <a:ea typeface="ＭＳ Ｐゴシック" charset="-128"/>
        </a:defRPr>
      </a:lvl4pPr>
      <a:lvl5pPr algn="ctr" rtl="0" eaLnBrk="0" fontAlgn="base" hangingPunct="0">
        <a:spcBef>
          <a:spcPct val="0"/>
        </a:spcBef>
        <a:spcAft>
          <a:spcPct val="0"/>
        </a:spcAft>
        <a:defRPr sz="2800" b="1">
          <a:solidFill>
            <a:schemeClr val="tx2"/>
          </a:solidFill>
          <a:latin typeface="Candara" pitchFamily="34" charset="0"/>
          <a:ea typeface="ＭＳ Ｐゴシック" charset="-128"/>
        </a:defRPr>
      </a:lvl5pPr>
      <a:lvl6pPr marL="457200" algn="ctr" rtl="0" eaLnBrk="1" fontAlgn="base" hangingPunct="1">
        <a:spcBef>
          <a:spcPct val="0"/>
        </a:spcBef>
        <a:spcAft>
          <a:spcPct val="0"/>
        </a:spcAft>
        <a:defRPr sz="3200" b="1">
          <a:solidFill>
            <a:schemeClr val="tx2"/>
          </a:solidFill>
          <a:latin typeface="Helvetica Light" pitchFamily="34" charset="0"/>
          <a:ea typeface="ＭＳ Ｐゴシック" charset="-128"/>
        </a:defRPr>
      </a:lvl6pPr>
      <a:lvl7pPr marL="914400" algn="ctr" rtl="0" eaLnBrk="1" fontAlgn="base" hangingPunct="1">
        <a:spcBef>
          <a:spcPct val="0"/>
        </a:spcBef>
        <a:spcAft>
          <a:spcPct val="0"/>
        </a:spcAft>
        <a:defRPr sz="3200" b="1">
          <a:solidFill>
            <a:schemeClr val="tx2"/>
          </a:solidFill>
          <a:latin typeface="Helvetica Light" pitchFamily="34" charset="0"/>
          <a:ea typeface="ＭＳ Ｐゴシック" charset="-128"/>
        </a:defRPr>
      </a:lvl7pPr>
      <a:lvl8pPr marL="1371600" algn="ctr" rtl="0" eaLnBrk="1" fontAlgn="base" hangingPunct="1">
        <a:spcBef>
          <a:spcPct val="0"/>
        </a:spcBef>
        <a:spcAft>
          <a:spcPct val="0"/>
        </a:spcAft>
        <a:defRPr sz="3200" b="1">
          <a:solidFill>
            <a:schemeClr val="tx2"/>
          </a:solidFill>
          <a:latin typeface="Helvetica Light" pitchFamily="34" charset="0"/>
          <a:ea typeface="ＭＳ Ｐゴシック" charset="-128"/>
        </a:defRPr>
      </a:lvl8pPr>
      <a:lvl9pPr marL="1828800" algn="ctr" rtl="0" eaLnBrk="1" fontAlgn="base" hangingPunct="1">
        <a:spcBef>
          <a:spcPct val="0"/>
        </a:spcBef>
        <a:spcAft>
          <a:spcPct val="0"/>
        </a:spcAft>
        <a:defRPr sz="3200" b="1">
          <a:solidFill>
            <a:schemeClr val="tx2"/>
          </a:solidFill>
          <a:latin typeface="Helvetica Light" pitchFamily="34" charset="0"/>
          <a:ea typeface="ＭＳ Ｐゴシック" charset="-128"/>
        </a:defRPr>
      </a:lvl9pPr>
    </p:titleStyle>
    <p:bodyStyle>
      <a:lvl1pPr marL="342900" indent="-342900" algn="l" rtl="0" eaLnBrk="0" fontAlgn="base" hangingPunct="0">
        <a:spcBef>
          <a:spcPct val="20000"/>
        </a:spcBef>
        <a:spcAft>
          <a:spcPct val="0"/>
        </a:spcAft>
        <a:buSzPct val="75000"/>
        <a:buFont typeface="Wingdings" pitchFamily="2" charset="2"/>
        <a:buChar char="§"/>
        <a:defRPr sz="1600">
          <a:solidFill>
            <a:schemeClr val="tx1"/>
          </a:solidFill>
          <a:latin typeface="Candara" pitchFamily="34" charset="0"/>
          <a:ea typeface="+mn-ea"/>
          <a:cs typeface="+mn-cs"/>
        </a:defRPr>
      </a:lvl1pPr>
      <a:lvl2pPr marL="742950" indent="-285750" algn="l" rtl="0" eaLnBrk="0" fontAlgn="base" hangingPunct="0">
        <a:spcBef>
          <a:spcPct val="20000"/>
        </a:spcBef>
        <a:spcAft>
          <a:spcPct val="0"/>
        </a:spcAft>
        <a:buSzPct val="75000"/>
        <a:buChar char="•"/>
        <a:defRPr sz="1400">
          <a:solidFill>
            <a:schemeClr val="tx1"/>
          </a:solidFill>
          <a:latin typeface="Candara" pitchFamily="34" charset="0"/>
          <a:ea typeface="+mn-ea"/>
        </a:defRPr>
      </a:lvl2pPr>
      <a:lvl3pPr marL="1143000" indent="-228600" algn="l" rtl="0" eaLnBrk="0" fontAlgn="base" hangingPunct="0">
        <a:spcBef>
          <a:spcPct val="20000"/>
        </a:spcBef>
        <a:spcAft>
          <a:spcPct val="0"/>
        </a:spcAft>
        <a:buSzPct val="75000"/>
        <a:buFont typeface="Arial" charset="0"/>
        <a:buChar char="–"/>
        <a:defRPr sz="1200">
          <a:solidFill>
            <a:schemeClr val="tx1"/>
          </a:solidFill>
          <a:latin typeface="Candara" pitchFamily="34" charset="0"/>
          <a:ea typeface="+mn-ea"/>
        </a:defRPr>
      </a:lvl3pPr>
      <a:lvl4pPr marL="1600200" indent="-228600" algn="l" rtl="0" eaLnBrk="0" fontAlgn="base" hangingPunct="0">
        <a:spcBef>
          <a:spcPct val="20000"/>
        </a:spcBef>
        <a:spcAft>
          <a:spcPct val="0"/>
        </a:spcAft>
        <a:buSzPct val="75000"/>
        <a:buChar char="o"/>
        <a:defRPr sz="1400">
          <a:solidFill>
            <a:schemeClr val="tx1"/>
          </a:solidFill>
          <a:latin typeface="Candara" pitchFamily="34" charset="0"/>
          <a:ea typeface="+mn-ea"/>
        </a:defRPr>
      </a:lvl4pPr>
      <a:lvl5pPr marL="2057400" indent="-228600" algn="l" rtl="0" eaLnBrk="0" fontAlgn="base" hangingPunct="0">
        <a:spcBef>
          <a:spcPct val="20000"/>
        </a:spcBef>
        <a:spcAft>
          <a:spcPct val="0"/>
        </a:spcAft>
        <a:buChar char="»"/>
        <a:defRPr sz="1100">
          <a:solidFill>
            <a:schemeClr val="tx1"/>
          </a:solidFill>
          <a:latin typeface="Candara" pitchFamily="34" charset="0"/>
          <a:ea typeface="+mn-ea"/>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371475" y="2057400"/>
            <a:ext cx="8467725" cy="175432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lgn="ctr">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pPr algn="ctr"/>
            <a:r>
              <a:rPr lang="en-CA" sz="3800" b="1" dirty="0">
                <a:latin typeface="Candara" pitchFamily="34" charset="0"/>
              </a:rPr>
              <a:t>Conservation First</a:t>
            </a:r>
          </a:p>
          <a:p>
            <a:pPr algn="ctr"/>
            <a:endParaRPr lang="en-CA" sz="1400" dirty="0" smtClean="0">
              <a:latin typeface="Candara" pitchFamily="34" charset="0"/>
            </a:endParaRPr>
          </a:p>
          <a:p>
            <a:pPr algn="ctr"/>
            <a:r>
              <a:rPr lang="en-CA" sz="2800" dirty="0" smtClean="0">
                <a:latin typeface="Candara" pitchFamily="34" charset="0"/>
              </a:rPr>
              <a:t>Policy Context for Energy Efficiency in Ontario</a:t>
            </a:r>
          </a:p>
          <a:p>
            <a:pPr algn="ctr"/>
            <a:endParaRPr lang="en-CA" sz="2800" dirty="0">
              <a:latin typeface="Candara" pitchFamily="34" charset="0"/>
            </a:endParaRPr>
          </a:p>
        </p:txBody>
      </p:sp>
      <p:sp>
        <p:nvSpPr>
          <p:cNvPr id="3075" name="Text Box 6"/>
          <p:cNvSpPr txBox="1">
            <a:spLocks noChangeArrowheads="1"/>
          </p:cNvSpPr>
          <p:nvPr/>
        </p:nvSpPr>
        <p:spPr bwMode="auto">
          <a:xfrm>
            <a:off x="371475" y="4168775"/>
            <a:ext cx="8305800" cy="7080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lgn="ctr">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pPr algn="ctr"/>
            <a:endParaRPr lang="en-CA" sz="2000" b="1" dirty="0">
              <a:latin typeface="Candara" pitchFamily="34" charset="0"/>
            </a:endParaRPr>
          </a:p>
          <a:p>
            <a:pPr algn="ctr"/>
            <a:endParaRPr lang="en-CA" sz="2000" dirty="0">
              <a:latin typeface="Candara" pitchFamily="34" charset="0"/>
            </a:endParaRPr>
          </a:p>
        </p:txBody>
      </p:sp>
      <p:sp>
        <p:nvSpPr>
          <p:cNvPr id="3076" name="Text Box 7"/>
          <p:cNvSpPr txBox="1">
            <a:spLocks noChangeArrowheads="1"/>
          </p:cNvSpPr>
          <p:nvPr/>
        </p:nvSpPr>
        <p:spPr bwMode="auto">
          <a:xfrm>
            <a:off x="187325" y="6096000"/>
            <a:ext cx="8305800" cy="5540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lgn="ctr">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a:tabLst>
                <a:tab pos="1254125" algn="l"/>
              </a:tabLst>
              <a:defRPr sz="1000">
                <a:solidFill>
                  <a:schemeClr val="tx1"/>
                </a:solidFill>
                <a:latin typeface="Arial" charset="0"/>
                <a:ea typeface="ＭＳ Ｐゴシック" pitchFamily="34" charset="-128"/>
              </a:defRPr>
            </a:lvl1pPr>
            <a:lvl2pPr marL="742950" indent="-285750">
              <a:tabLst>
                <a:tab pos="1254125" algn="l"/>
              </a:tabLst>
              <a:defRPr sz="1000">
                <a:solidFill>
                  <a:schemeClr val="tx1"/>
                </a:solidFill>
                <a:latin typeface="Arial" charset="0"/>
                <a:ea typeface="ＭＳ Ｐゴシック" pitchFamily="34" charset="-128"/>
              </a:defRPr>
            </a:lvl2pPr>
            <a:lvl3pPr marL="1143000" indent="-228600">
              <a:tabLst>
                <a:tab pos="1254125" algn="l"/>
              </a:tabLst>
              <a:defRPr sz="1000">
                <a:solidFill>
                  <a:schemeClr val="tx1"/>
                </a:solidFill>
                <a:latin typeface="Arial" charset="0"/>
                <a:ea typeface="ＭＳ Ｐゴシック" pitchFamily="34" charset="-128"/>
              </a:defRPr>
            </a:lvl3pPr>
            <a:lvl4pPr marL="1600200" indent="-228600">
              <a:tabLst>
                <a:tab pos="1254125" algn="l"/>
              </a:tabLst>
              <a:defRPr sz="1000">
                <a:solidFill>
                  <a:schemeClr val="tx1"/>
                </a:solidFill>
                <a:latin typeface="Arial" charset="0"/>
                <a:ea typeface="ＭＳ Ｐゴシック" pitchFamily="34" charset="-128"/>
              </a:defRPr>
            </a:lvl4pPr>
            <a:lvl5pPr marL="2057400" indent="-228600">
              <a:tabLst>
                <a:tab pos="1254125" algn="l"/>
              </a:tabLst>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tabLst>
                <a:tab pos="1254125" algn="l"/>
              </a:tabLs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tabLst>
                <a:tab pos="1254125" algn="l"/>
              </a:tabLs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tabLst>
                <a:tab pos="1254125" algn="l"/>
              </a:tabLs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tabLst>
                <a:tab pos="1254125" algn="l"/>
              </a:tabLst>
              <a:defRPr sz="1000">
                <a:solidFill>
                  <a:schemeClr val="tx1"/>
                </a:solidFill>
                <a:latin typeface="Arial" charset="0"/>
                <a:ea typeface="ＭＳ Ｐゴシック" pitchFamily="34" charset="-128"/>
              </a:defRPr>
            </a:lvl9pPr>
          </a:lstStyle>
          <a:p>
            <a:endParaRPr lang="en-CA" sz="1500" dirty="0">
              <a:latin typeface="Candara" pitchFamily="34" charset="0"/>
            </a:endParaRPr>
          </a:p>
          <a:p>
            <a:endParaRPr lang="en-CA" sz="1500" dirty="0">
              <a:latin typeface="Candara" pitchFamily="34" charset="0"/>
            </a:endParaRPr>
          </a:p>
        </p:txBody>
      </p:sp>
      <p:sp>
        <p:nvSpPr>
          <p:cNvPr id="2" name="TextBox 1"/>
          <p:cNvSpPr txBox="1"/>
          <p:nvPr/>
        </p:nvSpPr>
        <p:spPr>
          <a:xfrm>
            <a:off x="2819400" y="4419600"/>
            <a:ext cx="2971800" cy="461665"/>
          </a:xfrm>
          <a:prstGeom prst="rect">
            <a:avLst/>
          </a:prstGeom>
          <a:noFill/>
        </p:spPr>
        <p:txBody>
          <a:bodyPr wrap="square" rtlCol="0">
            <a:spAutoFit/>
          </a:bodyPr>
          <a:lstStyle/>
          <a:p>
            <a:pPr algn="ctr"/>
            <a:r>
              <a:rPr lang="en-CA" sz="2400" dirty="0">
                <a:latin typeface="Candara" pitchFamily="34" charset="0"/>
              </a:rPr>
              <a:t>York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685800"/>
            <a:ext cx="8229600" cy="533400"/>
          </a:xfrm>
        </p:spPr>
        <p:txBody>
          <a:bodyPr/>
          <a:lstStyle/>
          <a:p>
            <a:r>
              <a:rPr lang="en-CA" dirty="0" smtClean="0">
                <a:solidFill>
                  <a:schemeClr val="tx1"/>
                </a:solidFill>
              </a:rPr>
              <a:t>Conservation In Ontario's Long Term Energy Plan</a:t>
            </a:r>
          </a:p>
        </p:txBody>
      </p:sp>
      <p:sp>
        <p:nvSpPr>
          <p:cNvPr id="3" name="Content Placeholder 2"/>
          <p:cNvSpPr>
            <a:spLocks noGrp="1"/>
          </p:cNvSpPr>
          <p:nvPr>
            <p:ph sz="quarter" idx="4294967295"/>
          </p:nvPr>
        </p:nvSpPr>
        <p:spPr>
          <a:xfrm>
            <a:off x="381000" y="1371600"/>
            <a:ext cx="8229600" cy="4876800"/>
          </a:xfrm>
          <a:extLst/>
        </p:spPr>
        <p:txBody>
          <a:bodyPr/>
          <a:lstStyle/>
          <a:p>
            <a:pPr marL="273050" indent="-273050">
              <a:spcBef>
                <a:spcPts val="400"/>
              </a:spcBef>
              <a:spcAft>
                <a:spcPts val="400"/>
              </a:spcAft>
              <a:defRPr/>
            </a:pPr>
            <a:r>
              <a:rPr lang="en-CA" dirty="0"/>
              <a:t>Putting conservation first means that as we plan for our electricity needs, conservation will be the first resource considered before building expensive new generation and transmission facilities, wherever cost-effective. </a:t>
            </a:r>
            <a:endParaRPr lang="en-CA" dirty="0" smtClean="0"/>
          </a:p>
          <a:p>
            <a:pPr marL="273050" indent="-273050">
              <a:spcBef>
                <a:spcPts val="400"/>
              </a:spcBef>
              <a:spcAft>
                <a:spcPts val="400"/>
              </a:spcAft>
              <a:defRPr/>
            </a:pPr>
            <a:r>
              <a:rPr lang="en-CA" dirty="0" smtClean="0"/>
              <a:t>Ontario has established </a:t>
            </a:r>
            <a:r>
              <a:rPr lang="en-CA" dirty="0"/>
              <a:t>a conservation target of 30 terawatt hours (TWh) by 2032 </a:t>
            </a:r>
          </a:p>
          <a:p>
            <a:pPr marL="958850" lvl="2" indent="-273050">
              <a:spcBef>
                <a:spcPts val="400"/>
              </a:spcBef>
              <a:spcAft>
                <a:spcPts val="400"/>
              </a:spcAft>
              <a:buFont typeface="Arial" pitchFamily="34" charset="0"/>
              <a:buChar char="–"/>
              <a:defRPr/>
            </a:pPr>
            <a:r>
              <a:rPr lang="en-CA" sz="1600" dirty="0" smtClean="0"/>
              <a:t>Equivalent </a:t>
            </a:r>
            <a:r>
              <a:rPr lang="en-CA" sz="1600" dirty="0"/>
              <a:t>to more than all the power used by the City of Toronto in 2012</a:t>
            </a:r>
            <a:r>
              <a:rPr lang="en-CA" sz="1600" dirty="0" smtClean="0"/>
              <a:t>.</a:t>
            </a:r>
            <a:endParaRPr lang="en-CA" sz="1600" dirty="0"/>
          </a:p>
          <a:p>
            <a:pPr marL="273050" indent="-273050">
              <a:spcBef>
                <a:spcPts val="400"/>
              </a:spcBef>
              <a:spcAft>
                <a:spcPts val="400"/>
              </a:spcAft>
              <a:defRPr/>
            </a:pPr>
            <a:r>
              <a:rPr lang="en-CA" dirty="0" smtClean="0"/>
              <a:t>Ontario will aim to meet 10% of it peak demand through demand response initiatives by 2025.</a:t>
            </a:r>
          </a:p>
          <a:p>
            <a:pPr marL="273050" indent="-273050">
              <a:spcBef>
                <a:spcPts val="400"/>
              </a:spcBef>
              <a:spcAft>
                <a:spcPts val="400"/>
              </a:spcAft>
              <a:defRPr/>
            </a:pPr>
            <a:r>
              <a:rPr lang="en-CA" dirty="0" smtClean="0"/>
              <a:t>Conservation and demand management provides multiple benefits to Ontarians, including:</a:t>
            </a:r>
          </a:p>
          <a:p>
            <a:pPr marL="550863" lvl="1" indent="-265113">
              <a:spcBef>
                <a:spcPts val="400"/>
              </a:spcBef>
              <a:spcAft>
                <a:spcPts val="400"/>
              </a:spcAft>
              <a:defRPr/>
            </a:pPr>
            <a:r>
              <a:rPr lang="en-CA" sz="1600" dirty="0" smtClean="0">
                <a:latin typeface="Candara" pitchFamily="34"/>
              </a:rPr>
              <a:t>Helping Ontario families and businesses save money on their energy bills</a:t>
            </a:r>
          </a:p>
          <a:p>
            <a:pPr marL="550863" lvl="1" indent="-265113">
              <a:spcBef>
                <a:spcPts val="400"/>
              </a:spcBef>
              <a:spcAft>
                <a:spcPts val="400"/>
              </a:spcAft>
              <a:defRPr/>
            </a:pPr>
            <a:r>
              <a:rPr lang="en-CA" sz="1600" dirty="0" smtClean="0">
                <a:latin typeface="Candara" pitchFamily="34"/>
              </a:rPr>
              <a:t>Reducing </a:t>
            </a:r>
            <a:r>
              <a:rPr lang="en-CA" sz="1600" dirty="0">
                <a:latin typeface="Candara" pitchFamily="34"/>
              </a:rPr>
              <a:t>the need </a:t>
            </a:r>
            <a:r>
              <a:rPr lang="en-CA" sz="1600" dirty="0" smtClean="0">
                <a:latin typeface="Candara" pitchFamily="34"/>
              </a:rPr>
              <a:t>to build </a:t>
            </a:r>
            <a:r>
              <a:rPr lang="en-CA" sz="1600" dirty="0">
                <a:latin typeface="Candara" pitchFamily="34"/>
              </a:rPr>
              <a:t>expensive </a:t>
            </a:r>
            <a:r>
              <a:rPr lang="en-CA" sz="1600" dirty="0" smtClean="0">
                <a:latin typeface="Candara" pitchFamily="34"/>
              </a:rPr>
              <a:t>generation and transmission, </a:t>
            </a:r>
            <a:r>
              <a:rPr lang="en-CA" sz="1600" dirty="0" smtClean="0"/>
              <a:t>mitigating </a:t>
            </a:r>
            <a:r>
              <a:rPr lang="en-CA" sz="1600" dirty="0"/>
              <a:t>upward pressure on </a:t>
            </a:r>
            <a:r>
              <a:rPr lang="en-CA" sz="1600" dirty="0" smtClean="0">
                <a:latin typeface="Candara" pitchFamily="34"/>
              </a:rPr>
              <a:t>electricity prices</a:t>
            </a:r>
          </a:p>
          <a:p>
            <a:pPr marL="550863" lvl="1" indent="-265113">
              <a:spcBef>
                <a:spcPts val="400"/>
              </a:spcBef>
              <a:spcAft>
                <a:spcPts val="400"/>
              </a:spcAft>
              <a:defRPr/>
            </a:pPr>
            <a:r>
              <a:rPr lang="en-CA" sz="1600" dirty="0" smtClean="0">
                <a:latin typeface="Candara" pitchFamily="34"/>
              </a:rPr>
              <a:t>Growing the economy and creating jobs</a:t>
            </a:r>
            <a:endParaRPr lang="en-CA" sz="1600" dirty="0">
              <a:latin typeface="Candara" pitchFamily="34"/>
            </a:endParaRPr>
          </a:p>
          <a:p>
            <a:pPr marL="550863" lvl="1" indent="-265113">
              <a:spcBef>
                <a:spcPts val="400"/>
              </a:spcBef>
              <a:spcAft>
                <a:spcPts val="400"/>
              </a:spcAft>
              <a:defRPr/>
            </a:pPr>
            <a:r>
              <a:rPr lang="en-CA" sz="1600" dirty="0" smtClean="0">
                <a:latin typeface="Candara" pitchFamily="34"/>
              </a:rPr>
              <a:t>Reducing greenhouse gas </a:t>
            </a:r>
            <a:r>
              <a:rPr lang="en-CA" sz="1600" dirty="0">
                <a:latin typeface="Candara" pitchFamily="34"/>
              </a:rPr>
              <a:t>emissions and </a:t>
            </a:r>
            <a:r>
              <a:rPr lang="en-CA" sz="1600" dirty="0" smtClean="0">
                <a:latin typeface="Candara" pitchFamily="34"/>
              </a:rPr>
              <a:t>air pollution</a:t>
            </a:r>
          </a:p>
          <a:p>
            <a:pPr marL="0" indent="0">
              <a:spcBef>
                <a:spcPts val="0"/>
              </a:spcBef>
              <a:spcAft>
                <a:spcPts val="0"/>
              </a:spcAft>
              <a:buFont typeface="Wingdings" pitchFamily="2" charset="2"/>
              <a:buNone/>
              <a:defRPr/>
            </a:pPr>
            <a:endParaRPr lang="en-CA" strike="sngStrike" dirty="0"/>
          </a:p>
          <a:p>
            <a:pPr marL="0" indent="0">
              <a:spcBef>
                <a:spcPts val="600"/>
              </a:spcBef>
              <a:spcAft>
                <a:spcPts val="600"/>
              </a:spcAft>
              <a:buFont typeface="Wingdings" pitchFamily="2" charset="2"/>
              <a:buNone/>
              <a:defRPr/>
            </a:pPr>
            <a:endParaRPr lang="en-CA" sz="1500" dirty="0"/>
          </a:p>
          <a:p>
            <a:pPr>
              <a:defRPr/>
            </a:pPr>
            <a:endParaRPr lang="en-CA" dirty="0"/>
          </a:p>
        </p:txBody>
      </p:sp>
      <p:sp>
        <p:nvSpPr>
          <p:cNvPr id="11268" name="Slide Number Placeholder 3"/>
          <p:cNvSpPr>
            <a:spLocks noGrp="1"/>
          </p:cNvSpPr>
          <p:nvPr>
            <p:ph type="sldNum" sz="quarter" idx="11"/>
          </p:nvPr>
        </p:nvSpPr>
        <p:spPr>
          <a:xfrm>
            <a:off x="228600" y="6172200"/>
            <a:ext cx="898525" cy="476250"/>
          </a:xfr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fld id="{63150CEA-4FC4-4E9A-94B2-3DB613CEAA76}" type="slidenum">
              <a:rPr lang="en-CA" sz="1200" smtClean="0">
                <a:solidFill>
                  <a:srgbClr val="000000"/>
                </a:solidFill>
                <a:latin typeface="Candara" pitchFamily="34" charset="0"/>
              </a:rPr>
              <a:pPr/>
              <a:t>10</a:t>
            </a:fld>
            <a:endParaRPr lang="en-CA" sz="1200" dirty="0" smtClean="0">
              <a:solidFill>
                <a:srgbClr val="000000"/>
              </a:solidFill>
              <a:latin typeface="Candar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3513" y="1981200"/>
            <a:ext cx="8839200" cy="4095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2291" name="Slide Number Placeholder 1"/>
          <p:cNvSpPr>
            <a:spLocks noGrp="1"/>
          </p:cNvSpPr>
          <p:nvPr>
            <p:ph type="sldNum" sz="quarter" idx="11"/>
          </p:nvPr>
        </p:nvSpPr>
        <p:spPr>
          <a:xfrm>
            <a:off x="3048000" y="6361113"/>
            <a:ext cx="2895600" cy="476250"/>
          </a:xfr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pPr algn="ctr"/>
            <a:fld id="{852A27F3-9673-4392-8E91-A896D5C7A0BD}" type="slidenum">
              <a:rPr lang="en-CA" sz="1200" smtClean="0">
                <a:solidFill>
                  <a:srgbClr val="000000"/>
                </a:solidFill>
                <a:latin typeface="Candara" pitchFamily="34" charset="0"/>
              </a:rPr>
              <a:pPr algn="ctr"/>
              <a:t>11</a:t>
            </a:fld>
            <a:endParaRPr lang="en-CA" sz="1200" dirty="0" smtClean="0">
              <a:solidFill>
                <a:srgbClr val="000000"/>
              </a:solidFill>
              <a:latin typeface="Candara" pitchFamily="34" charset="0"/>
            </a:endParaRPr>
          </a:p>
        </p:txBody>
      </p:sp>
      <p:sp>
        <p:nvSpPr>
          <p:cNvPr id="12292" name="Title 1"/>
          <p:cNvSpPr txBox="1">
            <a:spLocks/>
          </p:cNvSpPr>
          <p:nvPr/>
        </p:nvSpPr>
        <p:spPr bwMode="auto">
          <a:xfrm>
            <a:off x="476250" y="530225"/>
            <a:ext cx="8229600" cy="609600"/>
          </a:xfrm>
          <a:prstGeom prst="rect">
            <a:avLst/>
          </a:prstGeom>
          <a:noFill/>
          <a:ln w="9525">
            <a:solidFill>
              <a:srgbClr val="B2DE82"/>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nchor="ct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pPr algn="ctr" eaLnBrk="1" hangingPunct="1"/>
            <a:r>
              <a:rPr lang="en-CA" sz="2600" b="1" dirty="0">
                <a:solidFill>
                  <a:srgbClr val="000000"/>
                </a:solidFill>
                <a:latin typeface="Candara" pitchFamily="34" charset="0"/>
              </a:rPr>
              <a:t>Conservation in </a:t>
            </a:r>
            <a:r>
              <a:rPr lang="en-CA" sz="2600" b="1" dirty="0" smtClean="0">
                <a:solidFill>
                  <a:srgbClr val="000000"/>
                </a:solidFill>
                <a:latin typeface="Candara" pitchFamily="34" charset="0"/>
              </a:rPr>
              <a:t>LTEP</a:t>
            </a:r>
            <a:endParaRPr lang="en-CA" sz="2600" b="1" dirty="0">
              <a:solidFill>
                <a:srgbClr val="000000"/>
              </a:solidFill>
              <a:latin typeface="Candara" pitchFamily="34" charset="0"/>
            </a:endParaRPr>
          </a:p>
        </p:txBody>
      </p:sp>
      <p:sp>
        <p:nvSpPr>
          <p:cNvPr id="9" name="TextBox 6"/>
          <p:cNvSpPr txBox="1"/>
          <p:nvPr/>
        </p:nvSpPr>
        <p:spPr>
          <a:xfrm>
            <a:off x="1362515" y="1904880"/>
            <a:ext cx="4648200" cy="646331"/>
          </a:xfrm>
          <a:prstGeom prst="rect">
            <a:avLst/>
          </a:prstGeom>
          <a:solidFill>
            <a:schemeClr val="bg1"/>
          </a:solid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en-US" sz="1200" dirty="0" smtClean="0">
                <a:solidFill>
                  <a:srgbClr val="000000"/>
                </a:solidFill>
                <a:latin typeface="Calibri" pitchFamily="34" charset="0"/>
              </a:rPr>
              <a:t>Demonstrates additional resources required to meet demand. Options to meet this need  include additional conservation and demand response and clean imports. </a:t>
            </a:r>
            <a:endParaRPr lang="en-CA" sz="1200" strike="sngStrike" dirty="0">
              <a:solidFill>
                <a:srgbClr val="0066FF"/>
              </a:solidFill>
              <a:latin typeface="Calibri" pitchFamily="34" charset="0"/>
            </a:endParaRPr>
          </a:p>
        </p:txBody>
      </p:sp>
      <p:cxnSp>
        <p:nvCxnSpPr>
          <p:cNvPr id="10" name="Straight Arrow Connector 9"/>
          <p:cNvCxnSpPr/>
          <p:nvPr/>
        </p:nvCxnSpPr>
        <p:spPr>
          <a:xfrm>
            <a:off x="3810000" y="2489200"/>
            <a:ext cx="611188" cy="541338"/>
          </a:xfrm>
          <a:prstGeom prst="straightConnector1">
            <a:avLst/>
          </a:prstGeom>
          <a:ln w="22225">
            <a:solidFill>
              <a:srgbClr val="925FB1"/>
            </a:solidFill>
            <a:tailEnd type="arrow"/>
          </a:ln>
        </p:spPr>
        <p:style>
          <a:lnRef idx="1">
            <a:schemeClr val="accent1"/>
          </a:lnRef>
          <a:fillRef idx="0">
            <a:schemeClr val="accent1"/>
          </a:fillRef>
          <a:effectRef idx="0">
            <a:schemeClr val="accent1"/>
          </a:effectRef>
          <a:fontRef idx="minor">
            <a:schemeClr val="tx1"/>
          </a:fontRef>
        </p:style>
      </p:cxnSp>
      <p:sp>
        <p:nvSpPr>
          <p:cNvPr id="12295" name="TextBox 15"/>
          <p:cNvSpPr txBox="1">
            <a:spLocks noChangeArrowheads="1"/>
          </p:cNvSpPr>
          <p:nvPr/>
        </p:nvSpPr>
        <p:spPr bwMode="auto">
          <a:xfrm>
            <a:off x="6645275" y="2089150"/>
            <a:ext cx="1028700" cy="277813"/>
          </a:xfrm>
          <a:prstGeom prst="rect">
            <a:avLst/>
          </a:prstGeom>
          <a:solidFill>
            <a:schemeClr val="bg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pPr eaLnBrk="1" hangingPunct="1"/>
            <a:r>
              <a:rPr lang="en-CA" sz="1200" dirty="0">
                <a:solidFill>
                  <a:srgbClr val="000000"/>
                </a:solidFill>
                <a:latin typeface="Calibri" pitchFamily="34" charset="0"/>
                <a:cs typeface="Calibri" pitchFamily="34" charset="0"/>
              </a:rPr>
              <a:t>Conservation</a:t>
            </a:r>
          </a:p>
        </p:txBody>
      </p:sp>
      <p:cxnSp>
        <p:nvCxnSpPr>
          <p:cNvPr id="12296" name="Straight Arrow Connector 6"/>
          <p:cNvCxnSpPr>
            <a:cxnSpLocks noChangeShapeType="1"/>
          </p:cNvCxnSpPr>
          <p:nvPr/>
        </p:nvCxnSpPr>
        <p:spPr bwMode="auto">
          <a:xfrm flipH="1">
            <a:off x="6553200" y="2360613"/>
            <a:ext cx="457200" cy="400050"/>
          </a:xfrm>
          <a:prstGeom prst="straightConnector1">
            <a:avLst/>
          </a:prstGeom>
          <a:noFill/>
          <a:ln w="28575" algn="ctr">
            <a:solidFill>
              <a:srgbClr val="00B050"/>
            </a:solidFill>
            <a:round/>
            <a:headEnd/>
            <a:tailEnd type="arrow"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cxnSp>
      <p:sp>
        <p:nvSpPr>
          <p:cNvPr id="6" name="TextBox 5"/>
          <p:cNvSpPr txBox="1"/>
          <p:nvPr/>
        </p:nvSpPr>
        <p:spPr bwMode="auto">
          <a:xfrm>
            <a:off x="468313" y="1255117"/>
            <a:ext cx="8229600" cy="482183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marL="265113" indent="-265113" eaLnBrk="1" hangingPunct="1">
              <a:spcBef>
                <a:spcPts val="400"/>
              </a:spcBef>
              <a:spcAft>
                <a:spcPts val="400"/>
              </a:spcAft>
              <a:buFont typeface="Arial" panose="020B0604020202020204" pitchFamily="34" charset="0"/>
              <a:buChar char="•"/>
              <a:defRPr/>
            </a:pPr>
            <a:r>
              <a:rPr lang="en-CA" sz="1500" dirty="0">
                <a:solidFill>
                  <a:srgbClr val="000000"/>
                </a:solidFill>
                <a:latin typeface="Candara" pitchFamily="34" charset="0"/>
                <a:ea typeface="ＭＳ Ｐゴシック"/>
              </a:rPr>
              <a:t>Forecasted conservation through programs and improved standards is expected to offset almost all of the growth in electricity demand and a substantial portion of peak demand to 2032. </a:t>
            </a:r>
            <a:endParaRPr lang="en-CA" sz="1400" dirty="0">
              <a:solidFill>
                <a:srgbClr val="FF0000"/>
              </a:solidFill>
              <a:latin typeface="Candara" pitchFamily="34" charset="0"/>
              <a:ea typeface="ＭＳ Ｐゴシック" pitchFamily="2"/>
            </a:endParaRPr>
          </a:p>
          <a:p>
            <a:pPr marL="265113" lvl="1" indent="-265113" eaLnBrk="1" hangingPunct="1">
              <a:spcBef>
                <a:spcPts val="200"/>
              </a:spcBef>
              <a:spcAft>
                <a:spcPts val="200"/>
              </a:spcAft>
              <a:buFont typeface="Arial" panose="020B0604020202020204" pitchFamily="34" charset="0"/>
              <a:buChar char="•"/>
              <a:defRPr/>
            </a:pPr>
            <a:endParaRPr lang="en-CA" sz="1400" dirty="0">
              <a:solidFill>
                <a:srgbClr val="FF0000"/>
              </a:solidFill>
              <a:latin typeface="Candara" pitchFamily="34" charset="0"/>
              <a:ea typeface="ＭＳ Ｐゴシック" pitchFamily="2"/>
            </a:endParaRPr>
          </a:p>
          <a:p>
            <a:pPr marL="265113" lvl="1" indent="-265113" eaLnBrk="1" hangingPunct="1">
              <a:spcBef>
                <a:spcPts val="200"/>
              </a:spcBef>
              <a:spcAft>
                <a:spcPts val="200"/>
              </a:spcAft>
              <a:buFont typeface="Arial" panose="020B0604020202020204" pitchFamily="34" charset="0"/>
              <a:buChar char="•"/>
              <a:defRPr/>
            </a:pPr>
            <a:endParaRPr lang="en-CA" sz="1400" dirty="0">
              <a:solidFill>
                <a:srgbClr val="FF0000"/>
              </a:solidFill>
              <a:latin typeface="Candara" pitchFamily="34" charset="0"/>
              <a:ea typeface="ＭＳ Ｐゴシック" pitchFamily="2"/>
            </a:endParaRPr>
          </a:p>
          <a:p>
            <a:pPr marL="265113" lvl="1" indent="-265113" eaLnBrk="1" hangingPunct="1">
              <a:spcBef>
                <a:spcPts val="200"/>
              </a:spcBef>
              <a:spcAft>
                <a:spcPts val="200"/>
              </a:spcAft>
              <a:buFont typeface="Arial" panose="020B0604020202020204" pitchFamily="34" charset="0"/>
              <a:buChar char="•"/>
              <a:defRPr/>
            </a:pPr>
            <a:endParaRPr lang="en-CA" sz="1400" dirty="0">
              <a:solidFill>
                <a:srgbClr val="FF0000"/>
              </a:solidFill>
              <a:latin typeface="Candara" pitchFamily="34" charset="0"/>
              <a:ea typeface="ＭＳ Ｐゴシック" pitchFamily="2"/>
            </a:endParaRPr>
          </a:p>
          <a:p>
            <a:pPr marL="265113" lvl="1" indent="-265113" eaLnBrk="1" hangingPunct="1">
              <a:spcBef>
                <a:spcPts val="200"/>
              </a:spcBef>
              <a:spcAft>
                <a:spcPts val="200"/>
              </a:spcAft>
              <a:buFont typeface="Arial" panose="020B0604020202020204" pitchFamily="34" charset="0"/>
              <a:buChar char="•"/>
              <a:defRPr/>
            </a:pPr>
            <a:endParaRPr lang="en-CA" sz="1400" dirty="0">
              <a:solidFill>
                <a:srgbClr val="FF0000"/>
              </a:solidFill>
              <a:latin typeface="Candara" pitchFamily="34" charset="0"/>
              <a:ea typeface="ＭＳ Ｐゴシック" pitchFamily="2"/>
            </a:endParaRPr>
          </a:p>
          <a:p>
            <a:pPr marL="265113" lvl="1" indent="-265113" eaLnBrk="1" hangingPunct="1">
              <a:spcBef>
                <a:spcPts val="200"/>
              </a:spcBef>
              <a:spcAft>
                <a:spcPts val="200"/>
              </a:spcAft>
              <a:buFont typeface="Arial" panose="020B0604020202020204" pitchFamily="34" charset="0"/>
              <a:buChar char="•"/>
              <a:defRPr/>
            </a:pPr>
            <a:endParaRPr lang="en-CA" sz="1400" dirty="0">
              <a:solidFill>
                <a:srgbClr val="FF0000"/>
              </a:solidFill>
              <a:latin typeface="Candara" pitchFamily="34" charset="0"/>
              <a:ea typeface="ＭＳ Ｐゴシック" pitchFamily="2"/>
            </a:endParaRPr>
          </a:p>
          <a:p>
            <a:pPr marL="265113" lvl="1" indent="-265113" eaLnBrk="1" hangingPunct="1">
              <a:spcBef>
                <a:spcPts val="200"/>
              </a:spcBef>
              <a:spcAft>
                <a:spcPts val="200"/>
              </a:spcAft>
              <a:buFont typeface="Arial" panose="020B0604020202020204" pitchFamily="34" charset="0"/>
              <a:buChar char="•"/>
              <a:defRPr/>
            </a:pPr>
            <a:endParaRPr lang="en-CA" sz="1400" dirty="0">
              <a:solidFill>
                <a:srgbClr val="FF0000"/>
              </a:solidFill>
              <a:latin typeface="Candara" pitchFamily="34" charset="0"/>
              <a:ea typeface="ＭＳ Ｐゴシック" pitchFamily="2"/>
            </a:endParaRPr>
          </a:p>
          <a:p>
            <a:pPr marL="265113" lvl="1" indent="-265113" eaLnBrk="1" hangingPunct="1">
              <a:spcBef>
                <a:spcPts val="200"/>
              </a:spcBef>
              <a:spcAft>
                <a:spcPts val="200"/>
              </a:spcAft>
              <a:buFont typeface="Arial" panose="020B0604020202020204" pitchFamily="34" charset="0"/>
              <a:buChar char="•"/>
              <a:defRPr/>
            </a:pPr>
            <a:endParaRPr lang="en-CA" sz="1400" dirty="0">
              <a:solidFill>
                <a:srgbClr val="FF0000"/>
              </a:solidFill>
              <a:latin typeface="Candara" pitchFamily="34" charset="0"/>
              <a:ea typeface="ＭＳ Ｐゴシック" pitchFamily="2"/>
            </a:endParaRPr>
          </a:p>
          <a:p>
            <a:pPr marL="265113" lvl="1" indent="-265113" eaLnBrk="1" hangingPunct="1">
              <a:spcBef>
                <a:spcPts val="200"/>
              </a:spcBef>
              <a:spcAft>
                <a:spcPts val="200"/>
              </a:spcAft>
              <a:buFont typeface="Arial" panose="020B0604020202020204" pitchFamily="34" charset="0"/>
              <a:buChar char="•"/>
              <a:defRPr/>
            </a:pPr>
            <a:endParaRPr lang="en-CA" sz="1400" dirty="0">
              <a:solidFill>
                <a:srgbClr val="FF0000"/>
              </a:solidFill>
              <a:latin typeface="Candara" pitchFamily="34" charset="0"/>
              <a:ea typeface="ＭＳ Ｐゴシック" pitchFamily="2"/>
            </a:endParaRPr>
          </a:p>
          <a:p>
            <a:pPr marL="265113" lvl="1" indent="-265113" eaLnBrk="1" hangingPunct="1">
              <a:spcBef>
                <a:spcPts val="200"/>
              </a:spcBef>
              <a:spcAft>
                <a:spcPts val="200"/>
              </a:spcAft>
              <a:buFont typeface="Arial" panose="020B0604020202020204" pitchFamily="34" charset="0"/>
              <a:buChar char="•"/>
              <a:defRPr/>
            </a:pPr>
            <a:endParaRPr lang="en-CA" sz="1400" dirty="0">
              <a:solidFill>
                <a:srgbClr val="FF0000"/>
              </a:solidFill>
              <a:latin typeface="Candara" pitchFamily="34" charset="0"/>
              <a:ea typeface="ＭＳ Ｐゴシック" pitchFamily="2"/>
            </a:endParaRPr>
          </a:p>
          <a:p>
            <a:pPr marL="265113" lvl="1" indent="-265113" eaLnBrk="1" hangingPunct="1">
              <a:spcBef>
                <a:spcPts val="200"/>
              </a:spcBef>
              <a:spcAft>
                <a:spcPts val="200"/>
              </a:spcAft>
              <a:buFont typeface="Arial" panose="020B0604020202020204" pitchFamily="34" charset="0"/>
              <a:buChar char="•"/>
              <a:defRPr/>
            </a:pPr>
            <a:endParaRPr lang="en-CA" sz="1400" dirty="0">
              <a:solidFill>
                <a:srgbClr val="FF0000"/>
              </a:solidFill>
              <a:latin typeface="Candara" pitchFamily="34" charset="0"/>
              <a:ea typeface="ＭＳ Ｐゴシック" pitchFamily="2"/>
            </a:endParaRPr>
          </a:p>
          <a:p>
            <a:pPr marL="265113" lvl="1" indent="-265113" eaLnBrk="1" hangingPunct="1">
              <a:spcBef>
                <a:spcPts val="200"/>
              </a:spcBef>
              <a:spcAft>
                <a:spcPts val="200"/>
              </a:spcAft>
              <a:buFont typeface="Arial" panose="020B0604020202020204" pitchFamily="34" charset="0"/>
              <a:buChar char="•"/>
              <a:defRPr/>
            </a:pPr>
            <a:endParaRPr lang="en-CA" sz="1400" dirty="0">
              <a:solidFill>
                <a:srgbClr val="FF0000"/>
              </a:solidFill>
              <a:latin typeface="Candara" pitchFamily="34" charset="0"/>
              <a:ea typeface="ＭＳ Ｐゴシック" pitchFamily="2"/>
            </a:endParaRPr>
          </a:p>
          <a:p>
            <a:pPr marL="265113" lvl="1" indent="-265113" eaLnBrk="1" hangingPunct="1">
              <a:spcBef>
                <a:spcPts val="200"/>
              </a:spcBef>
              <a:spcAft>
                <a:spcPts val="200"/>
              </a:spcAft>
              <a:buFont typeface="Arial" panose="020B0604020202020204" pitchFamily="34" charset="0"/>
              <a:buChar char="•"/>
              <a:defRPr/>
            </a:pPr>
            <a:endParaRPr lang="en-CA" sz="1400" dirty="0">
              <a:solidFill>
                <a:srgbClr val="FF0000"/>
              </a:solidFill>
              <a:latin typeface="Candara" pitchFamily="34" charset="0"/>
              <a:ea typeface="ＭＳ Ｐゴシック" pitchFamily="2"/>
            </a:endParaRPr>
          </a:p>
          <a:p>
            <a:pPr marL="265113" indent="-265113" eaLnBrk="1" hangingPunct="1">
              <a:spcBef>
                <a:spcPts val="200"/>
              </a:spcBef>
              <a:spcAft>
                <a:spcPts val="200"/>
              </a:spcAft>
              <a:buFont typeface="Arial" panose="020B0604020202020204" pitchFamily="34" charset="0"/>
              <a:buChar char="•"/>
              <a:defRPr/>
            </a:pPr>
            <a:endParaRPr lang="en-CA" sz="1400" dirty="0">
              <a:solidFill>
                <a:srgbClr val="000000"/>
              </a:solidFill>
              <a:latin typeface="Candara" pitchFamily="34" charset="0"/>
              <a:ea typeface="ＭＳ Ｐゴシック"/>
            </a:endParaRPr>
          </a:p>
          <a:p>
            <a:pPr marL="265113" indent="-265113" eaLnBrk="1" hangingPunct="1">
              <a:spcBef>
                <a:spcPts val="200"/>
              </a:spcBef>
              <a:spcAft>
                <a:spcPts val="200"/>
              </a:spcAft>
              <a:buFont typeface="Arial" panose="020B0604020202020204" pitchFamily="34" charset="0"/>
              <a:buChar char="•"/>
              <a:defRPr/>
            </a:pPr>
            <a:endParaRPr lang="en-CA" sz="1400" dirty="0">
              <a:solidFill>
                <a:srgbClr val="000000"/>
              </a:solidFill>
              <a:latin typeface="Candara" pitchFamily="34" charset="0"/>
              <a:ea typeface="ＭＳ Ｐゴシック"/>
            </a:endParaRPr>
          </a:p>
          <a:p>
            <a:pPr marL="265113" indent="-265113" eaLnBrk="1" hangingPunct="1">
              <a:spcBef>
                <a:spcPts val="200"/>
              </a:spcBef>
              <a:spcAft>
                <a:spcPts val="200"/>
              </a:spcAft>
              <a:buFont typeface="Arial" panose="020B0604020202020204" pitchFamily="34" charset="0"/>
              <a:buChar char="•"/>
              <a:defRPr/>
            </a:pPr>
            <a:endParaRPr lang="en-CA" sz="1400" dirty="0">
              <a:solidFill>
                <a:srgbClr val="000000"/>
              </a:solidFill>
              <a:latin typeface="Candara" pitchFamily="34" charset="0"/>
              <a:ea typeface="ＭＳ Ｐゴシック"/>
            </a:endParaRPr>
          </a:p>
          <a:p>
            <a:pPr eaLnBrk="1" hangingPunct="1">
              <a:spcBef>
                <a:spcPts val="0"/>
              </a:spcBef>
              <a:spcAft>
                <a:spcPts val="0"/>
              </a:spcAft>
              <a:defRPr/>
            </a:pPr>
            <a:endParaRPr lang="en-CA" sz="1400" strike="sngStrike" dirty="0">
              <a:solidFill>
                <a:srgbClr val="0066FF"/>
              </a:solidFill>
              <a:latin typeface="Candara" pitchFamily="34" charset="0"/>
              <a:ea typeface="ＭＳ Ｐゴシック"/>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p:nvPr>
        </p:nvSpPr>
        <p:spPr>
          <a:xfrm>
            <a:off x="609600" y="2895600"/>
            <a:ext cx="8229600" cy="808038"/>
          </a:xfrm>
        </p:spPr>
        <p:txBody>
          <a:bodyPr/>
          <a:lstStyle/>
          <a:p>
            <a:r>
              <a:rPr lang="en-CA" dirty="0" smtClean="0"/>
              <a:t>Policy Foundation for Conservation in Ontario</a:t>
            </a:r>
          </a:p>
        </p:txBody>
      </p:sp>
      <p:sp>
        <p:nvSpPr>
          <p:cNvPr id="13315" name="Footer Placeholder 2"/>
          <p:cNvSpPr>
            <a:spLocks noGrp="1"/>
          </p:cNvSpPr>
          <p:nvPr>
            <p:ph type="ftr" sz="quarter" idx="10"/>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r>
              <a:rPr lang="en-CA" sz="1500" dirty="0" smtClean="0">
                <a:latin typeface="Candara" pitchFamily="34" charset="0"/>
              </a:rPr>
              <a:t>CONFIDENTIAL</a:t>
            </a:r>
          </a:p>
        </p:txBody>
      </p:sp>
      <p:sp>
        <p:nvSpPr>
          <p:cNvPr id="13316" name="Slide Number Placeholder 3"/>
          <p:cNvSpPr>
            <a:spLocks noGrp="1"/>
          </p:cNvSpPr>
          <p:nvPr>
            <p:ph type="sldNum" sz="quarter" idx="1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fld id="{E3DA119D-8C53-4CDD-BE5D-B82AB9A1F84A}" type="slidenum">
              <a:rPr lang="en-CA" sz="1200" smtClean="0">
                <a:latin typeface="Candara" pitchFamily="34" charset="0"/>
              </a:rPr>
              <a:pPr/>
              <a:t>12</a:t>
            </a:fld>
            <a:endParaRPr lang="en-CA" sz="1200" dirty="0" smtClean="0">
              <a:latin typeface="Candara"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CA" dirty="0" smtClean="0">
                <a:solidFill>
                  <a:schemeClr val="tx1"/>
                </a:solidFill>
              </a:rPr>
              <a:t>Conservation Policy</a:t>
            </a:r>
          </a:p>
        </p:txBody>
      </p:sp>
      <p:sp>
        <p:nvSpPr>
          <p:cNvPr id="16387" name="Content Placeholder 2"/>
          <p:cNvSpPr>
            <a:spLocks noGrp="1"/>
          </p:cNvSpPr>
          <p:nvPr>
            <p:ph idx="1"/>
          </p:nvPr>
        </p:nvSpPr>
        <p:spPr>
          <a:xfrm>
            <a:off x="457200" y="1524000"/>
            <a:ext cx="8229600" cy="4419600"/>
          </a:xfrm>
        </p:spPr>
        <p:txBody>
          <a:bodyPr>
            <a:normAutofit fontScale="92500" lnSpcReduction="20000"/>
          </a:bodyPr>
          <a:lstStyle/>
          <a:p>
            <a:pPr>
              <a:spcBef>
                <a:spcPts val="400"/>
              </a:spcBef>
              <a:spcAft>
                <a:spcPts val="400"/>
              </a:spcAft>
            </a:pPr>
            <a:r>
              <a:rPr lang="en-CA" sz="1600" dirty="0" smtClean="0"/>
              <a:t>Ontario’s policy is to consider conservation before new supply where cost effective</a:t>
            </a:r>
          </a:p>
          <a:p>
            <a:pPr>
              <a:spcBef>
                <a:spcPts val="400"/>
              </a:spcBef>
              <a:spcAft>
                <a:spcPts val="400"/>
              </a:spcAft>
            </a:pPr>
            <a:r>
              <a:rPr lang="en-CA" sz="1600" dirty="0" smtClean="0"/>
              <a:t>The province’s Demand Response goal to reduce 10% of peak summer demand by 2025 (~2,400 MW)  will be achieved through Dispatchable loads, Time Of Use and other price response initiatives. Existing DR is also being transitioned from an OPA program approach to a </a:t>
            </a:r>
            <a:r>
              <a:rPr lang="en-CA" sz="1600" strike="sngStrike" dirty="0" smtClean="0"/>
              <a:t> </a:t>
            </a:r>
            <a:r>
              <a:rPr lang="en-CA" sz="1600" dirty="0" smtClean="0"/>
              <a:t>IESO market based approach.</a:t>
            </a:r>
            <a:endParaRPr lang="en-CA" sz="1600" strike="sngStrike" dirty="0" smtClean="0"/>
          </a:p>
          <a:p>
            <a:pPr>
              <a:spcBef>
                <a:spcPts val="400"/>
              </a:spcBef>
              <a:spcAft>
                <a:spcPts val="400"/>
              </a:spcAft>
            </a:pPr>
            <a:r>
              <a:rPr lang="en-CA" sz="1600" dirty="0" smtClean="0"/>
              <a:t>Moving forward, LDCs will be required to deliver conservation to each customer segment as a condition of license</a:t>
            </a:r>
          </a:p>
          <a:p>
            <a:pPr>
              <a:spcBef>
                <a:spcPts val="400"/>
              </a:spcBef>
              <a:spcAft>
                <a:spcPts val="400"/>
              </a:spcAft>
            </a:pPr>
            <a:r>
              <a:rPr lang="en-CA" sz="1600" dirty="0" smtClean="0"/>
              <a:t>Distributors will be encouraged to work together within 21 regions, aggregating targets and co-operatively developing regional CDM plans</a:t>
            </a:r>
          </a:p>
          <a:p>
            <a:pPr>
              <a:spcBef>
                <a:spcPts val="400"/>
              </a:spcBef>
              <a:spcAft>
                <a:spcPts val="400"/>
              </a:spcAft>
            </a:pPr>
            <a:r>
              <a:rPr lang="en-CA" sz="1600" dirty="0" smtClean="0"/>
              <a:t>Lost revenues that result from conservation programs will not act as a disincentive to Distributors</a:t>
            </a:r>
          </a:p>
          <a:p>
            <a:pPr>
              <a:spcBef>
                <a:spcPts val="400"/>
              </a:spcBef>
              <a:spcAft>
                <a:spcPts val="400"/>
              </a:spcAft>
            </a:pPr>
            <a:r>
              <a:rPr lang="en-CA" sz="1600" dirty="0" smtClean="0"/>
              <a:t>The Ontario Energy Board will also take steps to put conservation first in electric and gas distributor infrastructure planning processes at the regional and local levels</a:t>
            </a:r>
          </a:p>
          <a:p>
            <a:pPr>
              <a:spcBef>
                <a:spcPts val="400"/>
              </a:spcBef>
              <a:spcAft>
                <a:spcPts val="400"/>
              </a:spcAft>
            </a:pPr>
            <a:r>
              <a:rPr lang="en-CA" sz="1600" dirty="0" smtClean="0"/>
              <a:t>The government is also taking steps to encourage natural </a:t>
            </a:r>
            <a:r>
              <a:rPr lang="en-CA" sz="1600" dirty="0"/>
              <a:t>g</a:t>
            </a:r>
            <a:r>
              <a:rPr lang="en-CA" sz="1600" dirty="0" smtClean="0"/>
              <a:t>as conservation. The Ontario Energy Board will </a:t>
            </a:r>
            <a:r>
              <a:rPr lang="en-CA" sz="1600" dirty="0"/>
              <a:t>establish a new six-year natural gas DSM Framework, to coordinate and integrate the delivery of natural gas and electricity conservation </a:t>
            </a:r>
            <a:r>
              <a:rPr lang="en-CA" sz="1600" dirty="0" smtClean="0"/>
              <a:t>programs, as will the OPA.</a:t>
            </a:r>
          </a:p>
          <a:p>
            <a:pPr>
              <a:spcBef>
                <a:spcPts val="400"/>
              </a:spcBef>
              <a:spcAft>
                <a:spcPts val="400"/>
              </a:spcAft>
            </a:pPr>
            <a:r>
              <a:rPr lang="en-CA" sz="1600" dirty="0" smtClean="0"/>
              <a:t>The DSM framework will enable the achievement of all cost-effective DSM and more closely align DSM efforts with CDM efforts</a:t>
            </a:r>
            <a:endParaRPr lang="en-CA" sz="1600" dirty="0"/>
          </a:p>
        </p:txBody>
      </p:sp>
      <p:sp>
        <p:nvSpPr>
          <p:cNvPr id="16388" name="Footer Placeholder 3"/>
          <p:cNvSpPr>
            <a:spLocks noGrp="1"/>
          </p:cNvSpPr>
          <p:nvPr>
            <p:ph type="ftr" sz="quarter" idx="10"/>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r>
              <a:rPr lang="en-CA" sz="1500" smtClean="0">
                <a:latin typeface="Candara" pitchFamily="34" charset="0"/>
              </a:rPr>
              <a:t>CONFIDENTIAL</a:t>
            </a:r>
          </a:p>
        </p:txBody>
      </p:sp>
      <p:sp>
        <p:nvSpPr>
          <p:cNvPr id="16389" name="Slide Number Placeholder 4"/>
          <p:cNvSpPr>
            <a:spLocks noGrp="1"/>
          </p:cNvSpPr>
          <p:nvPr>
            <p:ph type="sldNum" sz="quarter" idx="1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fld id="{06248A8E-2334-4905-A7F9-16CBE5CFBF35}" type="slidenum">
              <a:rPr lang="en-CA" sz="1200" smtClean="0">
                <a:latin typeface="Candara" pitchFamily="34" charset="0"/>
              </a:rPr>
              <a:pPr/>
              <a:t>13</a:t>
            </a:fld>
            <a:endParaRPr lang="en-CA" sz="1200" dirty="0" smtClean="0">
              <a:latin typeface="Candara"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11736482"/>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CA" smtClean="0"/>
              <a:t>Conservation First Implementation</a:t>
            </a:r>
          </a:p>
        </p:txBody>
      </p:sp>
      <p:sp>
        <p:nvSpPr>
          <p:cNvPr id="15363" name="Content Placeholder 2"/>
          <p:cNvSpPr>
            <a:spLocks noGrp="1"/>
          </p:cNvSpPr>
          <p:nvPr>
            <p:ph idx="1"/>
          </p:nvPr>
        </p:nvSpPr>
        <p:spPr>
          <a:xfrm>
            <a:off x="457200" y="1447800"/>
            <a:ext cx="8229600" cy="4419600"/>
          </a:xfrm>
        </p:spPr>
        <p:txBody>
          <a:bodyPr>
            <a:normAutofit/>
          </a:bodyPr>
          <a:lstStyle/>
          <a:p>
            <a:pPr>
              <a:spcBef>
                <a:spcPts val="200"/>
              </a:spcBef>
              <a:spcAft>
                <a:spcPts val="200"/>
              </a:spcAft>
            </a:pPr>
            <a:r>
              <a:rPr lang="en-CA" sz="1500" dirty="0" smtClean="0"/>
              <a:t>The new Conservation First Framework was implemented through a Direction to the OPA and a Directive to the OEB </a:t>
            </a:r>
          </a:p>
          <a:p>
            <a:pPr lvl="1">
              <a:spcBef>
                <a:spcPts val="200"/>
              </a:spcBef>
              <a:spcAft>
                <a:spcPts val="200"/>
              </a:spcAft>
            </a:pPr>
            <a:r>
              <a:rPr lang="en-CA" sz="1500" dirty="0"/>
              <a:t>OEB Directive provides the regulatory context and role of the OEB</a:t>
            </a:r>
          </a:p>
          <a:p>
            <a:pPr lvl="2">
              <a:spcBef>
                <a:spcPts val="200"/>
              </a:spcBef>
              <a:spcAft>
                <a:spcPts val="200"/>
              </a:spcAft>
            </a:pPr>
            <a:r>
              <a:rPr lang="en-CA" sz="1500" dirty="0"/>
              <a:t>Establishes delivery of conservation programs to each customer segment as a condition of license for LDCs</a:t>
            </a:r>
            <a:r>
              <a:rPr lang="en-CA" sz="1500" dirty="0" smtClean="0"/>
              <a:t>.</a:t>
            </a:r>
          </a:p>
          <a:p>
            <a:pPr lvl="2">
              <a:spcBef>
                <a:spcPts val="200"/>
              </a:spcBef>
              <a:spcAft>
                <a:spcPts val="200"/>
              </a:spcAft>
            </a:pPr>
            <a:r>
              <a:rPr lang="en-CA" sz="1500" dirty="0" smtClean="0"/>
              <a:t>Establishing conditions for a new 6 year DSM framework</a:t>
            </a:r>
            <a:endParaRPr lang="en-CA" sz="1500" dirty="0"/>
          </a:p>
          <a:p>
            <a:pPr lvl="1">
              <a:spcBef>
                <a:spcPts val="200"/>
              </a:spcBef>
              <a:spcAft>
                <a:spcPts val="200"/>
              </a:spcAft>
            </a:pPr>
            <a:r>
              <a:rPr lang="en-CA" sz="1500" dirty="0" smtClean="0"/>
              <a:t>OPA Direction provides the operational context governing the OPA/LDC relationship</a:t>
            </a:r>
          </a:p>
          <a:p>
            <a:pPr lvl="2">
              <a:spcBef>
                <a:spcPts val="200"/>
              </a:spcBef>
              <a:spcAft>
                <a:spcPts val="200"/>
              </a:spcAft>
            </a:pPr>
            <a:r>
              <a:rPr lang="en-CA" sz="1500" dirty="0" smtClean="0"/>
              <a:t>Provides LDCs with long-term stable funding and budgets to deliver CDM programs over six-years to achieve a total of 7 TWh of conservation. </a:t>
            </a:r>
          </a:p>
          <a:p>
            <a:pPr lvl="2">
              <a:spcBef>
                <a:spcPts val="200"/>
              </a:spcBef>
              <a:spcAft>
                <a:spcPts val="200"/>
              </a:spcAft>
            </a:pPr>
            <a:r>
              <a:rPr lang="en-CA" sz="1500" dirty="0" smtClean="0"/>
              <a:t>Facilitates the transition of Demand Response (DR) from an OPA program approach to an IESO market based approach. </a:t>
            </a:r>
          </a:p>
          <a:p>
            <a:pPr>
              <a:spcBef>
                <a:spcPts val="200"/>
              </a:spcBef>
              <a:spcAft>
                <a:spcPts val="200"/>
              </a:spcAft>
            </a:pPr>
            <a:r>
              <a:rPr lang="en-CA" sz="1500" dirty="0" smtClean="0"/>
              <a:t>To support the implementation of Ontario’s new Framework by begin the process of LDC collaboration the OPA formed the Conservation First Advisory Working Group (CFAWG) after it received the direction.</a:t>
            </a:r>
          </a:p>
          <a:p>
            <a:pPr>
              <a:spcBef>
                <a:spcPts val="200"/>
              </a:spcBef>
              <a:spcAft>
                <a:spcPts val="200"/>
              </a:spcAft>
            </a:pPr>
            <a:r>
              <a:rPr lang="en-CA" sz="1500" dirty="0" smtClean="0"/>
              <a:t>The objective of CFAWG is to finalize the design of the key components—i.e., targets and budget allocation, performance incentives and remedies, contracts and CDM plans—required to enable program delivery by January 2015.</a:t>
            </a:r>
          </a:p>
          <a:p>
            <a:endParaRPr lang="en-CA" sz="1400" dirty="0" smtClean="0">
              <a:cs typeface="Calibri" pitchFamily="34" charset="0"/>
            </a:endParaRPr>
          </a:p>
          <a:p>
            <a:endParaRPr lang="en-CA" sz="1400" dirty="0" smtClean="0"/>
          </a:p>
        </p:txBody>
      </p:sp>
      <p:sp>
        <p:nvSpPr>
          <p:cNvPr id="15364" name="Footer Placeholder 3"/>
          <p:cNvSpPr>
            <a:spLocks noGrp="1"/>
          </p:cNvSpPr>
          <p:nvPr>
            <p:ph type="ftr" sz="quarter" idx="10"/>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r>
              <a:rPr lang="en-CA" sz="1500" smtClean="0">
                <a:latin typeface="Candara" pitchFamily="34" charset="0"/>
              </a:rPr>
              <a:t>CONFIDENTIAL</a:t>
            </a:r>
          </a:p>
        </p:txBody>
      </p:sp>
      <p:sp>
        <p:nvSpPr>
          <p:cNvPr id="15365" name="Slide Number Placeholder 4"/>
          <p:cNvSpPr>
            <a:spLocks noGrp="1"/>
          </p:cNvSpPr>
          <p:nvPr>
            <p:ph type="sldNum" sz="quarter" idx="1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fld id="{083CF761-C3BF-497A-9A82-44C5B69096FA}" type="slidenum">
              <a:rPr lang="en-CA" sz="1200" smtClean="0">
                <a:latin typeface="Candara" pitchFamily="34" charset="0"/>
              </a:rPr>
              <a:pPr/>
              <a:t>14</a:t>
            </a:fld>
            <a:endParaRPr lang="en-CA" sz="1200" smtClean="0">
              <a:latin typeface="Candara"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p:nvPr>
        </p:nvSpPr>
        <p:spPr>
          <a:xfrm>
            <a:off x="609600" y="2895600"/>
            <a:ext cx="8229600" cy="808038"/>
          </a:xfrm>
        </p:spPr>
        <p:txBody>
          <a:bodyPr/>
          <a:lstStyle/>
          <a:p>
            <a:r>
              <a:rPr lang="en-CA" dirty="0" smtClean="0"/>
              <a:t>Other Ministry Conservation Policy Initiatives</a:t>
            </a:r>
          </a:p>
        </p:txBody>
      </p:sp>
      <p:sp>
        <p:nvSpPr>
          <p:cNvPr id="13315" name="Footer Placeholder 2"/>
          <p:cNvSpPr>
            <a:spLocks noGrp="1"/>
          </p:cNvSpPr>
          <p:nvPr>
            <p:ph type="ftr" sz="quarter" idx="10"/>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r>
              <a:rPr lang="en-CA" sz="1500" dirty="0" smtClean="0">
                <a:latin typeface="Candara" pitchFamily="34" charset="0"/>
              </a:rPr>
              <a:t>CONFIDENTIAL</a:t>
            </a:r>
          </a:p>
        </p:txBody>
      </p:sp>
      <p:sp>
        <p:nvSpPr>
          <p:cNvPr id="13316" name="Slide Number Placeholder 3"/>
          <p:cNvSpPr>
            <a:spLocks noGrp="1"/>
          </p:cNvSpPr>
          <p:nvPr>
            <p:ph type="sldNum" sz="quarter" idx="1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fld id="{E3DA119D-8C53-4CDD-BE5D-B82AB9A1F84A}" type="slidenum">
              <a:rPr lang="en-CA" sz="1200" smtClean="0">
                <a:latin typeface="Candara" pitchFamily="34" charset="0"/>
              </a:rPr>
              <a:pPr/>
              <a:t>15</a:t>
            </a:fld>
            <a:endParaRPr lang="en-CA" sz="1200" dirty="0" smtClean="0">
              <a:latin typeface="Candara"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6603118"/>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8313" y="620713"/>
            <a:ext cx="8229600" cy="576262"/>
          </a:xfrm>
        </p:spPr>
        <p:txBody>
          <a:bodyPr/>
          <a:lstStyle/>
          <a:p>
            <a:r>
              <a:rPr lang="en-CA" smtClean="0">
                <a:solidFill>
                  <a:schemeClr val="tx1"/>
                </a:solidFill>
              </a:rPr>
              <a:t>Product Efficiency Standards</a:t>
            </a:r>
          </a:p>
        </p:txBody>
      </p:sp>
      <p:sp>
        <p:nvSpPr>
          <p:cNvPr id="3" name="Content Placeholder 2"/>
          <p:cNvSpPr>
            <a:spLocks noGrp="1"/>
          </p:cNvSpPr>
          <p:nvPr>
            <p:ph idx="4294967295"/>
          </p:nvPr>
        </p:nvSpPr>
        <p:spPr>
          <a:xfrm>
            <a:off x="457200" y="1268760"/>
            <a:ext cx="8229600" cy="4608512"/>
          </a:xfrm>
          <a:extLst/>
        </p:spPr>
        <p:txBody>
          <a:bodyPr/>
          <a:lstStyle/>
          <a:p>
            <a:pPr>
              <a:spcBef>
                <a:spcPts val="400"/>
              </a:spcBef>
              <a:spcAft>
                <a:spcPts val="400"/>
              </a:spcAft>
              <a:defRPr/>
            </a:pPr>
            <a:r>
              <a:rPr lang="en-CA" sz="1500" dirty="0" smtClean="0"/>
              <a:t>Energy </a:t>
            </a:r>
            <a:r>
              <a:rPr lang="en-CA" sz="1500" dirty="0"/>
              <a:t>efficiency </a:t>
            </a:r>
            <a:r>
              <a:rPr lang="en-CA" sz="1500" dirty="0" smtClean="0"/>
              <a:t>regulations are </a:t>
            </a:r>
            <a:r>
              <a:rPr lang="en-CA" sz="1500" dirty="0"/>
              <a:t>a widely-used tool to set minimum energy performance </a:t>
            </a:r>
            <a:r>
              <a:rPr lang="en-CA" sz="1500" dirty="0" smtClean="0"/>
              <a:t>standards </a:t>
            </a:r>
            <a:r>
              <a:rPr lang="en-CA" sz="1500" dirty="0"/>
              <a:t>for energy using products to remove </a:t>
            </a:r>
            <a:r>
              <a:rPr lang="en-CA" sz="1500" dirty="0" smtClean="0"/>
              <a:t>the least efficient products </a:t>
            </a:r>
            <a:r>
              <a:rPr lang="en-CA" sz="1500" dirty="0"/>
              <a:t>from the </a:t>
            </a:r>
            <a:r>
              <a:rPr lang="en-CA" sz="1500" dirty="0" smtClean="0"/>
              <a:t>market. </a:t>
            </a:r>
          </a:p>
          <a:p>
            <a:pPr>
              <a:spcBef>
                <a:spcPts val="400"/>
              </a:spcBef>
              <a:spcAft>
                <a:spcPts val="400"/>
              </a:spcAft>
              <a:defRPr/>
            </a:pPr>
            <a:r>
              <a:rPr lang="en-CA" sz="1500" dirty="0" smtClean="0"/>
              <a:t>Ontario </a:t>
            </a:r>
            <a:r>
              <a:rPr lang="en-CA" sz="1500" dirty="0"/>
              <a:t>has been </a:t>
            </a:r>
            <a:r>
              <a:rPr lang="en-CA" sz="1500" dirty="0" smtClean="0"/>
              <a:t>regulating the </a:t>
            </a:r>
            <a:r>
              <a:rPr lang="en-CA" sz="1500" dirty="0"/>
              <a:t>energy efficiency of products and appliances since </a:t>
            </a:r>
            <a:r>
              <a:rPr lang="en-CA" sz="1500" dirty="0" smtClean="0"/>
              <a:t>1988.</a:t>
            </a:r>
            <a:endParaRPr lang="en-CA" sz="1500" strike="sngStrike" dirty="0"/>
          </a:p>
          <a:p>
            <a:pPr>
              <a:spcBef>
                <a:spcPts val="400"/>
              </a:spcBef>
              <a:spcAft>
                <a:spcPts val="400"/>
              </a:spcAft>
              <a:defRPr/>
            </a:pPr>
            <a:r>
              <a:rPr lang="en-CA" sz="1500" dirty="0" smtClean="0"/>
              <a:t>The ministry committed to helping consumers choose the most efficient products for their homes and businesses by showing leadership in establishing minimum efficiency requirements for products</a:t>
            </a:r>
          </a:p>
          <a:p>
            <a:pPr marL="342000" indent="-269875">
              <a:spcBef>
                <a:spcPts val="400"/>
              </a:spcBef>
              <a:spcAft>
                <a:spcPts val="400"/>
              </a:spcAft>
              <a:defRPr/>
            </a:pPr>
            <a:r>
              <a:rPr lang="en-CA" sz="1500" dirty="0" smtClean="0"/>
              <a:t>The </a:t>
            </a:r>
            <a:r>
              <a:rPr lang="en-CA" sz="1500" dirty="0"/>
              <a:t>most recent major amendment to Ontario’s energy efficiency regulation,  O. Reg. 404/12, </a:t>
            </a:r>
            <a:r>
              <a:rPr lang="en-CA" sz="1500" dirty="0" smtClean="0"/>
              <a:t>which set or enhance the minimum efficiency standards for 25 products (such as water heaters, boilers, household refrigerators, dishwashers, clothes washers and dryers, televisions, fluorescent lamps and small motors) that </a:t>
            </a:r>
            <a:r>
              <a:rPr lang="en-CA" sz="1500" dirty="0"/>
              <a:t>became effective on </a:t>
            </a:r>
            <a:r>
              <a:rPr lang="en-CA" sz="1500" dirty="0" smtClean="0"/>
              <a:t>January </a:t>
            </a:r>
            <a:r>
              <a:rPr lang="en-CA" sz="1500" dirty="0"/>
              <a:t>1, 2014 positioned Ontario as a leader in regulating energy efficiency of products and appliances.</a:t>
            </a:r>
          </a:p>
          <a:p>
            <a:pPr marL="342000" indent="-269875">
              <a:spcBef>
                <a:spcPts val="400"/>
              </a:spcBef>
              <a:spcAft>
                <a:spcPts val="400"/>
              </a:spcAft>
              <a:defRPr/>
            </a:pPr>
            <a:r>
              <a:rPr lang="en-CA" sz="1500" dirty="0"/>
              <a:t>Ontario regulates more products than any other jurisdiction in Canada (including the federal government) and has the most stringent efficiency standards for a number of products, such as residential appliances (refrigerators, clothes washers/dryers, dishwashers, room ACs), lighting products (fluorescent lamps and ballasts, general service lighting) and some of HVAC and water heating products.  </a:t>
            </a:r>
          </a:p>
          <a:p>
            <a:pPr marL="0" indent="0">
              <a:spcBef>
                <a:spcPts val="95"/>
              </a:spcBef>
              <a:buFont typeface="Wingdings" pitchFamily="2" charset="2"/>
              <a:buNone/>
              <a:defRPr/>
            </a:pPr>
            <a:endParaRPr lang="en-CA" sz="1400" dirty="0"/>
          </a:p>
          <a:p>
            <a:pPr marL="0" indent="0">
              <a:spcBef>
                <a:spcPts val="95"/>
              </a:spcBef>
              <a:buFont typeface="Wingdings" pitchFamily="2" charset="2"/>
              <a:buNone/>
              <a:defRPr/>
            </a:pPr>
            <a:r>
              <a:rPr lang="en-CA" sz="1400" b="1" dirty="0" smtClean="0"/>
              <a:t> </a:t>
            </a:r>
            <a:endParaRPr lang="en-CA" sz="1400" b="1" dirty="0"/>
          </a:p>
          <a:p>
            <a:pPr marL="0" indent="0">
              <a:defRPr/>
            </a:pPr>
            <a:endParaRPr lang="en-CA" sz="1800" b="1" dirty="0" smtClean="0"/>
          </a:p>
        </p:txBody>
      </p:sp>
      <p:sp>
        <p:nvSpPr>
          <p:cNvPr id="17412" name="Slide Number Placeholder 4"/>
          <p:cNvSpPr>
            <a:spLocks noGrp="1"/>
          </p:cNvSpPr>
          <p:nvPr>
            <p:ph type="sldNum" sz="quarter" idx="11"/>
          </p:nvPr>
        </p:nvSpPr>
        <p:spPr>
          <a:xfrm>
            <a:off x="228600" y="6172200"/>
            <a:ext cx="898525" cy="476250"/>
          </a:xfr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fld id="{65280972-4B60-4A71-A013-9243FC3F12BA}" type="slidenum">
              <a:rPr lang="en-CA" sz="1200" smtClean="0">
                <a:latin typeface="Candara" pitchFamily="34" charset="0"/>
              </a:rPr>
              <a:pPr/>
              <a:t>16</a:t>
            </a:fld>
            <a:endParaRPr lang="en-CA" sz="1200" smtClean="0">
              <a:latin typeface="Candara" pitchFamily="34" charset="0"/>
            </a:endParaRPr>
          </a:p>
        </p:txBody>
      </p:sp>
      <p:sp>
        <p:nvSpPr>
          <p:cNvPr id="17413" name="Footer Placeholder 3"/>
          <p:cNvSpPr>
            <a:spLocks noGrp="1"/>
          </p:cNvSpPr>
          <p:nvPr>
            <p:ph type="ftr" sz="quarter" idx="10"/>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r>
              <a:rPr lang="en-CA" sz="1500" smtClean="0">
                <a:solidFill>
                  <a:srgbClr val="000000"/>
                </a:solidFill>
                <a:latin typeface="Candara" pitchFamily="34" charset="0"/>
              </a:rPr>
              <a:t>Confidential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8313" y="620713"/>
            <a:ext cx="8229600" cy="647700"/>
          </a:xfrm>
        </p:spPr>
        <p:txBody>
          <a:bodyPr/>
          <a:lstStyle/>
          <a:p>
            <a:r>
              <a:rPr lang="en-CA" sz="2600" smtClean="0">
                <a:solidFill>
                  <a:schemeClr val="tx1"/>
                </a:solidFill>
              </a:rPr>
              <a:t>Broader Public Sector Reporting And Conservation Plans</a:t>
            </a:r>
          </a:p>
        </p:txBody>
      </p:sp>
      <p:sp>
        <p:nvSpPr>
          <p:cNvPr id="3" name="Content Placeholder 2"/>
          <p:cNvSpPr>
            <a:spLocks noGrp="1"/>
          </p:cNvSpPr>
          <p:nvPr>
            <p:ph idx="4294967295"/>
          </p:nvPr>
        </p:nvSpPr>
        <p:spPr>
          <a:xfrm>
            <a:off x="468313" y="1268413"/>
            <a:ext cx="8207375" cy="4465637"/>
          </a:xfrm>
        </p:spPr>
        <p:txBody>
          <a:bodyPr/>
          <a:lstStyle/>
          <a:p>
            <a:pPr>
              <a:defRPr/>
            </a:pPr>
            <a:r>
              <a:rPr lang="en-CA" sz="1500" dirty="0" smtClean="0"/>
              <a:t>A key conservation initiative that will assist Ontario in achieving its conservation goals is the energy reporting and conservation plan regulation (O. Reg. 397/11) developed under the </a:t>
            </a:r>
            <a:r>
              <a:rPr lang="en-CA" sz="1500" i="1" dirty="0" smtClean="0"/>
              <a:t>Green Energy Act, 2009.</a:t>
            </a:r>
            <a:endParaRPr lang="en-CA" sz="1500" dirty="0" smtClean="0"/>
          </a:p>
          <a:p>
            <a:pPr>
              <a:defRPr/>
            </a:pPr>
            <a:r>
              <a:rPr lang="en-CA" sz="1500" dirty="0" smtClean="0"/>
              <a:t>O. Reg. 397/11 requires broader public sector (BPS) organizations to:</a:t>
            </a:r>
          </a:p>
          <a:p>
            <a:pPr marL="536575" indent="-263525">
              <a:buFont typeface="Courier New" pitchFamily="49" charset="0"/>
              <a:buChar char="o"/>
              <a:defRPr/>
            </a:pPr>
            <a:r>
              <a:rPr lang="en-CA" sz="1500" dirty="0" smtClean="0"/>
              <a:t>Report by July 1</a:t>
            </a:r>
            <a:r>
              <a:rPr lang="en-CA" sz="1500" baseline="30000" dirty="0" smtClean="0"/>
              <a:t>st</a:t>
            </a:r>
            <a:r>
              <a:rPr lang="en-CA" sz="1500" dirty="0" smtClean="0"/>
              <a:t> annually to the Minister on their energy use and greenhouse gas (GHG) emissions beginning on July 1</a:t>
            </a:r>
            <a:r>
              <a:rPr lang="en-CA" sz="1500" baseline="30000" dirty="0" smtClean="0"/>
              <a:t>st</a:t>
            </a:r>
            <a:r>
              <a:rPr lang="en-CA" sz="1500" dirty="0" smtClean="0"/>
              <a:t>, 2013</a:t>
            </a:r>
          </a:p>
          <a:p>
            <a:pPr marL="536575" indent="-263525">
              <a:buFont typeface="Courier New" pitchFamily="49" charset="0"/>
              <a:buChar char="o"/>
              <a:defRPr/>
            </a:pPr>
            <a:r>
              <a:rPr lang="en-CA" sz="1500" dirty="0" smtClean="0"/>
              <a:t>Develop and publish a  5-year conservation and demand management (CDM) plan every 5 years beginning July 1</a:t>
            </a:r>
            <a:r>
              <a:rPr lang="en-CA" sz="1500" baseline="30000" dirty="0" smtClean="0"/>
              <a:t>st</a:t>
            </a:r>
            <a:r>
              <a:rPr lang="en-CA" sz="1500" dirty="0" smtClean="0"/>
              <a:t>, 2014</a:t>
            </a:r>
          </a:p>
          <a:p>
            <a:pPr marL="536575" indent="-263525">
              <a:buFont typeface="Courier New" pitchFamily="49" charset="0"/>
              <a:buChar char="o"/>
              <a:defRPr/>
            </a:pPr>
            <a:r>
              <a:rPr lang="en-CA" sz="1500" dirty="0" smtClean="0"/>
              <a:t>Make their annual reports and conservation and demand management plans publicly available on their websites</a:t>
            </a:r>
          </a:p>
          <a:p>
            <a:pPr>
              <a:spcBef>
                <a:spcPts val="400"/>
              </a:spcBef>
              <a:spcAft>
                <a:spcPts val="400"/>
              </a:spcAft>
              <a:defRPr/>
            </a:pPr>
            <a:r>
              <a:rPr lang="en-CA" sz="1500" dirty="0" smtClean="0"/>
              <a:t>Roughly 720 BPS organizations report annual consumption of all fuel types for over 20 operation types which are converted to an energy and GHG intensity figure.  Reports are made public by each organization and the Ministry makes all data available on the Ontario One data web site.</a:t>
            </a:r>
          </a:p>
          <a:p>
            <a:pPr>
              <a:spcBef>
                <a:spcPts val="400"/>
              </a:spcBef>
              <a:spcAft>
                <a:spcPts val="400"/>
              </a:spcAft>
              <a:defRPr/>
            </a:pPr>
            <a:r>
              <a:rPr lang="en-CA" sz="1500" dirty="0" smtClean="0"/>
              <a:t>Last year compliance rate was 95%</a:t>
            </a:r>
          </a:p>
          <a:p>
            <a:pPr marL="0" indent="0">
              <a:spcBef>
                <a:spcPts val="400"/>
              </a:spcBef>
              <a:spcAft>
                <a:spcPts val="400"/>
              </a:spcAft>
              <a:buNone/>
              <a:defRPr/>
            </a:pPr>
            <a:endParaRPr lang="en-CA" sz="1500" dirty="0" smtClean="0">
              <a:solidFill>
                <a:srgbClr val="FF0000"/>
              </a:solidFill>
            </a:endParaRPr>
          </a:p>
          <a:p>
            <a:pPr marL="0" indent="0">
              <a:defRPr/>
            </a:pPr>
            <a:endParaRPr lang="en-CA" sz="1150" b="1" dirty="0"/>
          </a:p>
          <a:p>
            <a:pPr marL="0" indent="0">
              <a:defRPr/>
            </a:pPr>
            <a:endParaRPr lang="en-CA" sz="1150" b="1" dirty="0" smtClean="0"/>
          </a:p>
        </p:txBody>
      </p:sp>
      <p:sp>
        <p:nvSpPr>
          <p:cNvPr id="18436" name="Slide Number Placeholder 4"/>
          <p:cNvSpPr>
            <a:spLocks noGrp="1"/>
          </p:cNvSpPr>
          <p:nvPr>
            <p:ph type="sldNum" sz="quarter" idx="11"/>
          </p:nvPr>
        </p:nvSpPr>
        <p:spPr>
          <a:xfrm>
            <a:off x="228600" y="6172200"/>
            <a:ext cx="898525" cy="476250"/>
          </a:xfr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r>
              <a:rPr lang="en-CA" sz="1200" smtClean="0">
                <a:solidFill>
                  <a:srgbClr val="000000"/>
                </a:solidFill>
                <a:latin typeface="Candara" pitchFamily="34" charset="0"/>
              </a:rPr>
              <a:t>23</a:t>
            </a:r>
          </a:p>
        </p:txBody>
      </p:sp>
      <p:sp>
        <p:nvSpPr>
          <p:cNvPr id="18437" name="Footer Placeholder 3"/>
          <p:cNvSpPr>
            <a:spLocks noGrp="1"/>
          </p:cNvSpPr>
          <p:nvPr>
            <p:ph type="ftr" sz="quarter" idx="10"/>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r>
              <a:rPr lang="en-CA" sz="1500" smtClean="0">
                <a:solidFill>
                  <a:srgbClr val="000000"/>
                </a:solidFill>
                <a:latin typeface="Candara" pitchFamily="34" charset="0"/>
              </a:rPr>
              <a:t>Confidential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a:xfrm>
            <a:off x="468313" y="692150"/>
            <a:ext cx="8229600" cy="576263"/>
          </a:xfrm>
        </p:spPr>
        <p:txBody>
          <a:bodyPr/>
          <a:lstStyle/>
          <a:p>
            <a:r>
              <a:rPr lang="en-CA" smtClean="0">
                <a:solidFill>
                  <a:schemeClr val="tx1"/>
                </a:solidFill>
              </a:rPr>
              <a:t>Municipal Energy Plan Program</a:t>
            </a:r>
          </a:p>
        </p:txBody>
      </p:sp>
      <p:sp>
        <p:nvSpPr>
          <p:cNvPr id="3" name="Content Placeholder 2"/>
          <p:cNvSpPr>
            <a:spLocks noGrp="1"/>
          </p:cNvSpPr>
          <p:nvPr>
            <p:ph idx="4294967295"/>
          </p:nvPr>
        </p:nvSpPr>
        <p:spPr>
          <a:xfrm>
            <a:off x="395288" y="1341438"/>
            <a:ext cx="8353425" cy="4319587"/>
          </a:xfrm>
        </p:spPr>
        <p:txBody>
          <a:bodyPr/>
          <a:lstStyle/>
          <a:p>
            <a:pPr>
              <a:spcBef>
                <a:spcPts val="400"/>
              </a:spcBef>
              <a:spcAft>
                <a:spcPts val="400"/>
              </a:spcAft>
              <a:defRPr/>
            </a:pPr>
            <a:r>
              <a:rPr lang="en-CA" sz="1500" dirty="0" smtClean="0"/>
              <a:t>The </a:t>
            </a:r>
            <a:r>
              <a:rPr lang="en-CA" sz="1500" dirty="0"/>
              <a:t>Municipal Energy Plan (MEP) program was launched </a:t>
            </a:r>
            <a:r>
              <a:rPr lang="en-CA" sz="1500" dirty="0" smtClean="0"/>
              <a:t>in August 2013 to support municipalities’ efforts to better understand their local energy needs, identify opportunities for energy efficiency and clean energy, and develop plans to meet their goals. </a:t>
            </a:r>
          </a:p>
          <a:p>
            <a:pPr>
              <a:spcBef>
                <a:spcPts val="400"/>
              </a:spcBef>
              <a:spcAft>
                <a:spcPts val="400"/>
              </a:spcAft>
              <a:defRPr/>
            </a:pPr>
            <a:r>
              <a:rPr lang="en-CA" sz="1500" dirty="0"/>
              <a:t>A MEP is a comprehensive plan designed to align energy, the built environment and land use planning to identify community-wide energy efficiency options and support economic development opportunities</a:t>
            </a:r>
            <a:r>
              <a:rPr lang="en-CA" sz="1500" dirty="0" smtClean="0"/>
              <a:t>.</a:t>
            </a:r>
            <a:r>
              <a:rPr lang="en-CA" sz="1500" dirty="0"/>
              <a:t> </a:t>
            </a:r>
            <a:r>
              <a:rPr lang="en-CA" sz="1500" dirty="0" smtClean="0"/>
              <a:t> </a:t>
            </a:r>
            <a:r>
              <a:rPr lang="en-CA" sz="1500" dirty="0"/>
              <a:t>MEPs will help </a:t>
            </a:r>
            <a:r>
              <a:rPr lang="en-CA" sz="1500" dirty="0" smtClean="0"/>
              <a:t>municipalities:</a:t>
            </a:r>
          </a:p>
          <a:p>
            <a:pPr lvl="1">
              <a:spcBef>
                <a:spcPts val="400"/>
              </a:spcBef>
              <a:spcAft>
                <a:spcPts val="400"/>
              </a:spcAft>
              <a:defRPr/>
            </a:pPr>
            <a:r>
              <a:rPr lang="en-CA" sz="1500" dirty="0" smtClean="0"/>
              <a:t>Assess </a:t>
            </a:r>
            <a:r>
              <a:rPr lang="en-CA" sz="1500" dirty="0"/>
              <a:t>the community’s energy use and greenhouse gas (GHG) emissions</a:t>
            </a:r>
          </a:p>
          <a:p>
            <a:pPr lvl="1">
              <a:spcBef>
                <a:spcPts val="400"/>
              </a:spcBef>
              <a:spcAft>
                <a:spcPts val="400"/>
              </a:spcAft>
              <a:defRPr/>
            </a:pPr>
            <a:r>
              <a:rPr lang="en-CA" sz="1500" dirty="0"/>
              <a:t>Identify opportunities to conserve, improve energy efficiency and reduce GHG emissions</a:t>
            </a:r>
          </a:p>
          <a:p>
            <a:pPr lvl="1">
              <a:spcBef>
                <a:spcPts val="400"/>
              </a:spcBef>
              <a:spcAft>
                <a:spcPts val="400"/>
              </a:spcAft>
              <a:defRPr/>
            </a:pPr>
            <a:r>
              <a:rPr lang="en-CA" sz="1500" dirty="0"/>
              <a:t>Consider impact of future growth and options for local clean energy generation</a:t>
            </a:r>
          </a:p>
          <a:p>
            <a:pPr lvl="1">
              <a:spcBef>
                <a:spcPts val="400"/>
              </a:spcBef>
              <a:spcAft>
                <a:spcPts val="400"/>
              </a:spcAft>
              <a:defRPr/>
            </a:pPr>
            <a:r>
              <a:rPr lang="en-CA" sz="1500" dirty="0"/>
              <a:t>Support local economic development.</a:t>
            </a:r>
          </a:p>
          <a:p>
            <a:pPr>
              <a:spcBef>
                <a:spcPts val="400"/>
              </a:spcBef>
              <a:spcAft>
                <a:spcPts val="400"/>
              </a:spcAft>
              <a:defRPr/>
            </a:pPr>
            <a:r>
              <a:rPr lang="en-CA" sz="1500" dirty="0"/>
              <a:t>The </a:t>
            </a:r>
            <a:r>
              <a:rPr lang="en-CA" sz="1500" dirty="0" smtClean="0"/>
              <a:t>MEP</a:t>
            </a:r>
            <a:r>
              <a:rPr lang="en-CA" sz="1500" dirty="0"/>
              <a:t> Program provides successful applicants with funding for 50 per cent of eligible costs, up to a maximum of $90,000 to develop a municipal energy plan. </a:t>
            </a:r>
          </a:p>
          <a:p>
            <a:pPr>
              <a:spcBef>
                <a:spcPts val="400"/>
              </a:spcBef>
              <a:spcAft>
                <a:spcPts val="400"/>
              </a:spcAft>
              <a:defRPr/>
            </a:pPr>
            <a:r>
              <a:rPr lang="en-CA" sz="1500" dirty="0" smtClean="0"/>
              <a:t>The ministry has completed its first round of MEPs applications with 8 successful applications and just launched a s</a:t>
            </a:r>
            <a:r>
              <a:rPr lang="en-US" sz="1500" kern="1200" dirty="0" smtClean="0"/>
              <a:t>second window for applications.</a:t>
            </a:r>
          </a:p>
          <a:p>
            <a:pPr marL="0" indent="0">
              <a:spcBef>
                <a:spcPts val="0"/>
              </a:spcBef>
              <a:buFont typeface="Wingdings" pitchFamily="2" charset="2"/>
              <a:buNone/>
              <a:defRPr/>
            </a:pPr>
            <a:endParaRPr lang="en-CA" sz="1400" b="1" dirty="0" smtClean="0">
              <a:solidFill>
                <a:srgbClr val="FF0000"/>
              </a:solidFill>
            </a:endParaRPr>
          </a:p>
          <a:p>
            <a:pPr marL="0" indent="0">
              <a:buFont typeface="Wingdings" pitchFamily="2" charset="2"/>
              <a:buNone/>
              <a:defRPr/>
            </a:pPr>
            <a:endParaRPr lang="en-CA" sz="1400" b="1" dirty="0" smtClean="0"/>
          </a:p>
        </p:txBody>
      </p:sp>
      <p:sp>
        <p:nvSpPr>
          <p:cNvPr id="19460" name="Slide Number Placeholder 4"/>
          <p:cNvSpPr>
            <a:spLocks noGrp="1"/>
          </p:cNvSpPr>
          <p:nvPr>
            <p:ph type="sldNum" sz="quarter" idx="11"/>
          </p:nvPr>
        </p:nvSpPr>
        <p:spPr>
          <a:xfrm>
            <a:off x="228600" y="6172200"/>
            <a:ext cx="898525" cy="476250"/>
          </a:xfr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fld id="{CB844855-9B2C-4F81-9CAD-5CD227639A07}" type="slidenum">
              <a:rPr lang="en-CA" sz="1200" smtClean="0">
                <a:latin typeface="Candara" pitchFamily="34" charset="0"/>
              </a:rPr>
              <a:pPr/>
              <a:t>18</a:t>
            </a:fld>
            <a:endParaRPr lang="en-CA" sz="1200" smtClean="0">
              <a:latin typeface="Candara" pitchFamily="34" charset="0"/>
            </a:endParaRPr>
          </a:p>
        </p:txBody>
      </p:sp>
      <p:sp>
        <p:nvSpPr>
          <p:cNvPr id="19461" name="Footer Placeholder 3"/>
          <p:cNvSpPr>
            <a:spLocks noGrp="1"/>
          </p:cNvSpPr>
          <p:nvPr>
            <p:ph type="ftr" sz="quarter" idx="10"/>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r>
              <a:rPr lang="en-CA" sz="1500" smtClean="0">
                <a:solidFill>
                  <a:srgbClr val="000000"/>
                </a:solidFill>
                <a:latin typeface="Candara" pitchFamily="34" charset="0"/>
              </a:rPr>
              <a:t>Confidential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590800"/>
            <a:ext cx="8229600" cy="808038"/>
          </a:xfrm>
        </p:spPr>
        <p:txBody>
          <a:bodyPr/>
          <a:lstStyle/>
          <a:p>
            <a:r>
              <a:rPr lang="en-CA" dirty="0" smtClean="0"/>
              <a:t>Where We’ve Been and Where We’re Going</a:t>
            </a:r>
          </a:p>
        </p:txBody>
      </p:sp>
      <p:sp>
        <p:nvSpPr>
          <p:cNvPr id="4099" name="Footer Placeholder 2"/>
          <p:cNvSpPr>
            <a:spLocks noGrp="1"/>
          </p:cNvSpPr>
          <p:nvPr>
            <p:ph type="ftr" sz="quarter" idx="10"/>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r>
              <a:rPr lang="en-CA" sz="1500" dirty="0" smtClean="0">
                <a:latin typeface="Candara" pitchFamily="34" charset="0"/>
              </a:rPr>
              <a:t>CONFIDENTIAL</a:t>
            </a:r>
          </a:p>
        </p:txBody>
      </p:sp>
      <p:sp>
        <p:nvSpPr>
          <p:cNvPr id="4100" name="Slide Number Placeholder 3"/>
          <p:cNvSpPr>
            <a:spLocks noGrp="1"/>
          </p:cNvSpPr>
          <p:nvPr>
            <p:ph type="sldNum" sz="quarter" idx="1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fld id="{CB404E29-DB73-4123-8DED-CB66A12E14B6}" type="slidenum">
              <a:rPr lang="en-CA" sz="1200" smtClean="0">
                <a:latin typeface="Candara" pitchFamily="34" charset="0"/>
              </a:rPr>
              <a:pPr/>
              <a:t>2</a:t>
            </a:fld>
            <a:endParaRPr lang="en-CA" sz="1200" dirty="0" smtClean="0">
              <a:latin typeface="Candar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533400"/>
            <a:ext cx="8229600" cy="808038"/>
          </a:xfrm>
        </p:spPr>
        <p:txBody>
          <a:bodyPr/>
          <a:lstStyle/>
          <a:p>
            <a:r>
              <a:rPr lang="en-CA" dirty="0" smtClean="0"/>
              <a:t>Conservation in Ontario – Past, Present and Future</a:t>
            </a:r>
          </a:p>
        </p:txBody>
      </p:sp>
      <p:sp>
        <p:nvSpPr>
          <p:cNvPr id="5123" name="Content Placeholder 2"/>
          <p:cNvSpPr>
            <a:spLocks noGrp="1"/>
          </p:cNvSpPr>
          <p:nvPr>
            <p:ph idx="1"/>
          </p:nvPr>
        </p:nvSpPr>
        <p:spPr>
          <a:xfrm>
            <a:off x="457200" y="2362200"/>
            <a:ext cx="8229600" cy="3989388"/>
          </a:xfrm>
        </p:spPr>
        <p:txBody>
          <a:bodyPr/>
          <a:lstStyle/>
          <a:p>
            <a:endParaRPr lang="en-CA" sz="1600" dirty="0" smtClean="0"/>
          </a:p>
          <a:p>
            <a:endParaRPr lang="en-CA" sz="1600" dirty="0" smtClean="0"/>
          </a:p>
        </p:txBody>
      </p:sp>
      <p:sp>
        <p:nvSpPr>
          <p:cNvPr id="5124" name="Slide Number Placeholder 4"/>
          <p:cNvSpPr>
            <a:spLocks noGrp="1"/>
          </p:cNvSpPr>
          <p:nvPr>
            <p:ph type="sldNum" sz="quarter" idx="1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fld id="{A58E1CE0-DA31-4B0E-9EC7-1DCFA9D08779}" type="slidenum">
              <a:rPr lang="en-CA" sz="1200" smtClean="0">
                <a:latin typeface="Candara" pitchFamily="34" charset="0"/>
              </a:rPr>
              <a:pPr/>
              <a:t>3</a:t>
            </a:fld>
            <a:endParaRPr lang="en-CA" sz="1200" dirty="0" smtClean="0">
              <a:latin typeface="Candara" pitchFamily="34" charset="0"/>
            </a:endParaRPr>
          </a:p>
        </p:txBody>
      </p:sp>
      <p:graphicFrame>
        <p:nvGraphicFramePr>
          <p:cNvPr id="6" name="Diagram 5"/>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928398533"/>
              </p:ext>
            </p:extLst>
          </p:nvPr>
        </p:nvGraphicFramePr>
        <p:xfrm>
          <a:off x="304800" y="1143000"/>
          <a:ext cx="8610599" cy="4775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5126" name="TextBox 2"/>
          <p:cNvSpPr txBox="1">
            <a:spLocks noChangeArrowheads="1"/>
          </p:cNvSpPr>
          <p:nvPr/>
        </p:nvSpPr>
        <p:spPr bwMode="auto">
          <a:xfrm>
            <a:off x="784225" y="2863850"/>
            <a:ext cx="1528763" cy="3381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r>
              <a:rPr lang="en-CA" sz="1600" b="1" dirty="0">
                <a:latin typeface="Candara" pitchFamily="34" charset="0"/>
              </a:rPr>
              <a:t>Third Tranche</a:t>
            </a:r>
          </a:p>
        </p:txBody>
      </p:sp>
      <p:sp>
        <p:nvSpPr>
          <p:cNvPr id="5127" name="TextBox 9"/>
          <p:cNvSpPr txBox="1">
            <a:spLocks noChangeArrowheads="1"/>
          </p:cNvSpPr>
          <p:nvPr/>
        </p:nvSpPr>
        <p:spPr bwMode="auto">
          <a:xfrm>
            <a:off x="2281238" y="2368550"/>
            <a:ext cx="2189162" cy="3381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r>
              <a:rPr lang="en-CA" sz="1600" b="1" dirty="0">
                <a:latin typeface="Candara" pitchFamily="34" charset="0"/>
              </a:rPr>
              <a:t>Agency Coordination</a:t>
            </a:r>
          </a:p>
        </p:txBody>
      </p:sp>
      <p:sp>
        <p:nvSpPr>
          <p:cNvPr id="5128" name="TextBox 10"/>
          <p:cNvSpPr txBox="1">
            <a:spLocks noChangeArrowheads="1"/>
          </p:cNvSpPr>
          <p:nvPr/>
        </p:nvSpPr>
        <p:spPr bwMode="auto">
          <a:xfrm>
            <a:off x="4752975" y="1882775"/>
            <a:ext cx="1671638" cy="3381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r>
              <a:rPr lang="en-CA" sz="1600" b="1" dirty="0">
                <a:latin typeface="Candara" pitchFamily="34" charset="0"/>
              </a:rPr>
              <a:t>CDM Framework</a:t>
            </a:r>
          </a:p>
        </p:txBody>
      </p:sp>
      <p:sp>
        <p:nvSpPr>
          <p:cNvPr id="5129" name="TextBox 11"/>
          <p:cNvSpPr txBox="1">
            <a:spLocks noChangeArrowheads="1"/>
          </p:cNvSpPr>
          <p:nvPr/>
        </p:nvSpPr>
        <p:spPr bwMode="auto">
          <a:xfrm>
            <a:off x="6851650" y="1604963"/>
            <a:ext cx="1924050" cy="3381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r>
              <a:rPr lang="en-CA" sz="1600" b="1" dirty="0">
                <a:latin typeface="Candara" pitchFamily="34" charset="0"/>
              </a:rPr>
              <a:t>Conservation First</a:t>
            </a:r>
          </a:p>
        </p:txBody>
      </p:sp>
      <p:sp>
        <p:nvSpPr>
          <p:cNvPr id="5130" name="TextBox 16"/>
          <p:cNvSpPr txBox="1">
            <a:spLocks noChangeArrowheads="1"/>
          </p:cNvSpPr>
          <p:nvPr/>
        </p:nvSpPr>
        <p:spPr bwMode="auto">
          <a:xfrm>
            <a:off x="609600" y="3413125"/>
            <a:ext cx="1662113" cy="3079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pPr algn="ctr"/>
            <a:r>
              <a:rPr lang="en-CA" sz="1400" b="1" dirty="0">
                <a:latin typeface="Candara" pitchFamily="34" charset="0"/>
              </a:rPr>
              <a:t>2005-2007</a:t>
            </a:r>
          </a:p>
        </p:txBody>
      </p:sp>
      <p:sp>
        <p:nvSpPr>
          <p:cNvPr id="5131" name="TextBox 23"/>
          <p:cNvSpPr txBox="1">
            <a:spLocks noChangeArrowheads="1"/>
          </p:cNvSpPr>
          <p:nvPr/>
        </p:nvSpPr>
        <p:spPr bwMode="auto">
          <a:xfrm>
            <a:off x="2725738" y="2863850"/>
            <a:ext cx="1662112" cy="3079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pPr algn="ctr"/>
            <a:r>
              <a:rPr lang="en-CA" sz="1400" b="1" dirty="0">
                <a:latin typeface="Candara" pitchFamily="34" charset="0"/>
              </a:rPr>
              <a:t>2008-2010</a:t>
            </a:r>
          </a:p>
        </p:txBody>
      </p:sp>
      <p:sp>
        <p:nvSpPr>
          <p:cNvPr id="5132" name="TextBox 25"/>
          <p:cNvSpPr txBox="1">
            <a:spLocks noChangeArrowheads="1"/>
          </p:cNvSpPr>
          <p:nvPr/>
        </p:nvSpPr>
        <p:spPr bwMode="auto">
          <a:xfrm>
            <a:off x="4876800" y="2348593"/>
            <a:ext cx="1662113" cy="3063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pPr algn="ctr"/>
            <a:r>
              <a:rPr lang="en-CA" sz="1400" b="1" dirty="0">
                <a:latin typeface="Candara" pitchFamily="34" charset="0"/>
              </a:rPr>
              <a:t>2011-2014</a:t>
            </a:r>
          </a:p>
        </p:txBody>
      </p:sp>
      <p:sp>
        <p:nvSpPr>
          <p:cNvPr id="5133" name="TextBox 26"/>
          <p:cNvSpPr txBox="1">
            <a:spLocks noChangeArrowheads="1"/>
          </p:cNvSpPr>
          <p:nvPr/>
        </p:nvSpPr>
        <p:spPr bwMode="auto">
          <a:xfrm>
            <a:off x="7047592" y="1789906"/>
            <a:ext cx="1662113" cy="3063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pPr algn="ctr"/>
            <a:r>
              <a:rPr lang="en-CA" sz="1400" b="1" dirty="0">
                <a:latin typeface="Candara" pitchFamily="34" charset="0"/>
              </a:rPr>
              <a:t>2015-2020</a:t>
            </a:r>
          </a:p>
        </p:txBody>
      </p:sp>
      <p:sp>
        <p:nvSpPr>
          <p:cNvPr id="5134" name="TextBox 24"/>
          <p:cNvSpPr txBox="1">
            <a:spLocks noChangeArrowheads="1"/>
          </p:cNvSpPr>
          <p:nvPr/>
        </p:nvSpPr>
        <p:spPr bwMode="auto">
          <a:xfrm>
            <a:off x="7025821" y="2053205"/>
            <a:ext cx="2101850" cy="33804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pPr marL="117475" indent="-117475">
              <a:spcBef>
                <a:spcPts val="400"/>
              </a:spcBef>
              <a:spcAft>
                <a:spcPts val="400"/>
              </a:spcAft>
              <a:buFont typeface="Arial" panose="020B0604020202020204" pitchFamily="34" charset="0"/>
              <a:buChar char="•"/>
            </a:pPr>
            <a:r>
              <a:rPr lang="en-CA" sz="1250" dirty="0" smtClean="0">
                <a:latin typeface="Candara" pitchFamily="34" charset="0"/>
              </a:rPr>
              <a:t>Target </a:t>
            </a:r>
            <a:r>
              <a:rPr lang="en-CA" sz="1250" dirty="0">
                <a:latin typeface="Candara" pitchFamily="34" charset="0"/>
              </a:rPr>
              <a:t>of 7TWh by the end of 2020 established </a:t>
            </a:r>
          </a:p>
          <a:p>
            <a:pPr marL="117475" indent="-117475">
              <a:spcBef>
                <a:spcPts val="400"/>
              </a:spcBef>
              <a:spcAft>
                <a:spcPts val="400"/>
              </a:spcAft>
              <a:buFont typeface="Arial" panose="020B0604020202020204" pitchFamily="34" charset="0"/>
              <a:buChar char="•"/>
            </a:pPr>
            <a:r>
              <a:rPr lang="en-CA" sz="1250" dirty="0" smtClean="0">
                <a:latin typeface="Candara" pitchFamily="34" charset="0"/>
              </a:rPr>
              <a:t>LDCs </a:t>
            </a:r>
            <a:r>
              <a:rPr lang="en-CA" sz="1250" dirty="0">
                <a:latin typeface="Candara" pitchFamily="34" charset="0"/>
              </a:rPr>
              <a:t>to deliver conservation programs to each customer segment </a:t>
            </a:r>
          </a:p>
          <a:p>
            <a:pPr marL="117475" indent="-117475">
              <a:spcBef>
                <a:spcPts val="400"/>
              </a:spcBef>
              <a:spcAft>
                <a:spcPts val="400"/>
              </a:spcAft>
              <a:buFont typeface="Arial" panose="020B0604020202020204" pitchFamily="34" charset="0"/>
              <a:buChar char="•"/>
            </a:pPr>
            <a:r>
              <a:rPr lang="en-CA" sz="1250" dirty="0">
                <a:latin typeface="Candara" pitchFamily="34" charset="0"/>
              </a:rPr>
              <a:t>LDCs provided with long term stable </a:t>
            </a:r>
            <a:r>
              <a:rPr lang="en-CA" sz="1250" dirty="0" smtClean="0">
                <a:latin typeface="Candara" pitchFamily="34" charset="0"/>
              </a:rPr>
              <a:t>funding, more accountability for program development</a:t>
            </a:r>
            <a:endParaRPr lang="en-CA" sz="1250" dirty="0">
              <a:latin typeface="Candara" pitchFamily="34" charset="0"/>
            </a:endParaRPr>
          </a:p>
          <a:p>
            <a:pPr marL="117475" indent="-117475">
              <a:spcBef>
                <a:spcPts val="400"/>
              </a:spcBef>
              <a:spcAft>
                <a:spcPts val="400"/>
              </a:spcAft>
              <a:buFont typeface="Arial" panose="020B0604020202020204" pitchFamily="34" charset="0"/>
              <a:buChar char="•"/>
            </a:pPr>
            <a:r>
              <a:rPr lang="en-CA" sz="1250" dirty="0" smtClean="0">
                <a:latin typeface="Candara" pitchFamily="34" charset="0"/>
              </a:rPr>
              <a:t>Customers will be given more CDM program choice along with streamlined oversight and administration</a:t>
            </a:r>
            <a:endParaRPr lang="en-CA" sz="1250" dirty="0">
              <a:latin typeface="Candara" pitchFamily="34" charset="0"/>
            </a:endParaRPr>
          </a:p>
          <a:p>
            <a:pPr>
              <a:spcBef>
                <a:spcPts val="400"/>
              </a:spcBef>
              <a:spcAft>
                <a:spcPts val="400"/>
              </a:spcAft>
            </a:pPr>
            <a:endParaRPr lang="en-CA" sz="1200" dirty="0">
              <a:latin typeface="Candara" pitchFamily="34" charset="0"/>
            </a:endParaRPr>
          </a:p>
        </p:txBody>
      </p:sp>
      <p:sp>
        <p:nvSpPr>
          <p:cNvPr id="18452" name="TextBox 18451"/>
          <p:cNvSpPr txBox="1"/>
          <p:nvPr/>
        </p:nvSpPr>
        <p:spPr>
          <a:xfrm>
            <a:off x="457200" y="1462088"/>
            <a:ext cx="4191000" cy="738187"/>
          </a:xfrm>
          <a:prstGeom prst="rect">
            <a:avLst/>
          </a:prstGeom>
          <a:solidFill>
            <a:schemeClr val="bg1">
              <a:lumMod val="95000"/>
            </a:schemeClr>
          </a:solidFill>
        </p:spPr>
        <p:txBody>
          <a:bodyPr>
            <a:spAutoFit/>
          </a:bodyPr>
          <a:lstStyle/>
          <a:p>
            <a:pPr>
              <a:defRPr/>
            </a:pPr>
            <a:r>
              <a:rPr lang="en-CA" sz="1400" dirty="0">
                <a:latin typeface="Candara" panose="020E0502030303020204" pitchFamily="34" charset="0"/>
              </a:rPr>
              <a:t>The new framework is based on key learnings from the 2011-2015 CDM framework and reflects feedback received from LDCs and other stakeholders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3200"/>
            <a:ext cx="8229600" cy="808038"/>
          </a:xfrm>
        </p:spPr>
        <p:txBody>
          <a:bodyPr/>
          <a:lstStyle/>
          <a:p>
            <a:r>
              <a:rPr lang="en-CA" dirty="0" smtClean="0"/>
              <a:t>What We’ve Achieved</a:t>
            </a:r>
          </a:p>
        </p:txBody>
      </p:sp>
      <p:sp>
        <p:nvSpPr>
          <p:cNvPr id="6147" name="Footer Placeholder 2"/>
          <p:cNvSpPr>
            <a:spLocks noGrp="1"/>
          </p:cNvSpPr>
          <p:nvPr>
            <p:ph type="ftr" sz="quarter" idx="10"/>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r>
              <a:rPr lang="en-CA" sz="1500" dirty="0" smtClean="0">
                <a:latin typeface="Candara" pitchFamily="34" charset="0"/>
              </a:rPr>
              <a:t>CONFIDENTIAL</a:t>
            </a:r>
          </a:p>
        </p:txBody>
      </p:sp>
      <p:sp>
        <p:nvSpPr>
          <p:cNvPr id="6148" name="Slide Number Placeholder 3"/>
          <p:cNvSpPr>
            <a:spLocks noGrp="1"/>
          </p:cNvSpPr>
          <p:nvPr>
            <p:ph type="sldNum" sz="quarter" idx="1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fld id="{D98FF4B1-1BB1-424E-89FF-53DFA3FF98BA}" type="slidenum">
              <a:rPr lang="en-CA" sz="1200" smtClean="0">
                <a:latin typeface="Candara" pitchFamily="34" charset="0"/>
              </a:rPr>
              <a:pPr/>
              <a:t>4</a:t>
            </a:fld>
            <a:endParaRPr lang="en-CA" sz="1200" dirty="0" smtClean="0">
              <a:latin typeface="Candar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CA" dirty="0" smtClean="0"/>
              <a:t>Conservation in Ontario – Where are We Today</a:t>
            </a:r>
            <a:endParaRPr lang="en-CA" dirty="0" smtClean="0">
              <a:solidFill>
                <a:schemeClr val="tx1"/>
              </a:solidFill>
            </a:endParaRPr>
          </a:p>
        </p:txBody>
      </p:sp>
      <p:sp>
        <p:nvSpPr>
          <p:cNvPr id="3" name="Content Placeholder 2"/>
          <p:cNvSpPr>
            <a:spLocks noGrp="1"/>
          </p:cNvSpPr>
          <p:nvPr>
            <p:ph sz="quarter" idx="4294967295"/>
          </p:nvPr>
        </p:nvSpPr>
        <p:spPr>
          <a:xfrm>
            <a:off x="381000" y="1447800"/>
            <a:ext cx="4495800" cy="4572000"/>
          </a:xfrm>
        </p:spPr>
        <p:txBody>
          <a:bodyPr/>
          <a:lstStyle/>
          <a:p>
            <a:pPr marL="265113" indent="-265113">
              <a:spcBef>
                <a:spcPts val="300"/>
              </a:spcBef>
              <a:spcAft>
                <a:spcPts val="300"/>
              </a:spcAft>
              <a:defRPr/>
            </a:pPr>
            <a:r>
              <a:rPr lang="en-CA" sz="1500" dirty="0" smtClean="0"/>
              <a:t>Ontario has already made great strides is building a culture of conservation and is one of the reasons Ontario is in a strong supply situation today.  </a:t>
            </a:r>
          </a:p>
          <a:p>
            <a:pPr marL="265113" indent="-265113">
              <a:spcBef>
                <a:spcPts val="300"/>
              </a:spcBef>
              <a:spcAft>
                <a:spcPts val="300"/>
              </a:spcAft>
              <a:defRPr/>
            </a:pPr>
            <a:r>
              <a:rPr lang="en-CA" sz="1500" dirty="0"/>
              <a:t>From 2006 to 2012, electricity conservation efforts resulted in </a:t>
            </a:r>
            <a:endParaRPr lang="en-CA" sz="1500" dirty="0" smtClean="0"/>
          </a:p>
          <a:p>
            <a:pPr marL="665163" lvl="1" indent="-265113">
              <a:spcBef>
                <a:spcPts val="300"/>
              </a:spcBef>
              <a:spcAft>
                <a:spcPts val="300"/>
              </a:spcAft>
              <a:defRPr/>
            </a:pPr>
            <a:r>
              <a:rPr lang="en-CA" sz="1500" dirty="0" smtClean="0"/>
              <a:t>7.6 </a:t>
            </a:r>
            <a:r>
              <a:rPr lang="en-CA" sz="1500" dirty="0"/>
              <a:t>terawatt (TWh) of savings in 2012 (projected savings of 8.6 TWh in 2013</a:t>
            </a:r>
            <a:r>
              <a:rPr lang="en-CA" sz="1500" dirty="0" smtClean="0"/>
              <a:t>)- enough to power a city about the size of Mississauga</a:t>
            </a:r>
          </a:p>
          <a:p>
            <a:pPr marL="665163" lvl="1" indent="-265113">
              <a:spcBef>
                <a:spcPts val="300"/>
              </a:spcBef>
              <a:spcAft>
                <a:spcPts val="300"/>
              </a:spcAft>
              <a:defRPr/>
            </a:pPr>
            <a:r>
              <a:rPr lang="en-CA" sz="1500" dirty="0"/>
              <a:t>2,445 MW of peak demand – equivalent to twice the average demand of </a:t>
            </a:r>
            <a:r>
              <a:rPr lang="en-CA" sz="1500" dirty="0" smtClean="0"/>
              <a:t>Hamilton </a:t>
            </a:r>
            <a:r>
              <a:rPr lang="en-CA" sz="1500" dirty="0"/>
              <a:t>and Kitchener combined</a:t>
            </a:r>
            <a:r>
              <a:rPr lang="en-CA" sz="1500" dirty="0" smtClean="0"/>
              <a:t>.</a:t>
            </a:r>
            <a:endParaRPr lang="en-CA" sz="1500" dirty="0"/>
          </a:p>
          <a:p>
            <a:pPr marL="265113" indent="-265113">
              <a:spcBef>
                <a:spcPts val="300"/>
              </a:spcBef>
              <a:spcAft>
                <a:spcPts val="300"/>
              </a:spcAft>
              <a:defRPr/>
            </a:pPr>
            <a:r>
              <a:rPr lang="en-CA" sz="1500" dirty="0" smtClean="0"/>
              <a:t>From </a:t>
            </a:r>
            <a:r>
              <a:rPr lang="en-CA" sz="1500" dirty="0"/>
              <a:t>2000 to 2012, natural gas conservation programs contributed to a total of 1,985 million cubic metres of natural gas savings in </a:t>
            </a:r>
            <a:r>
              <a:rPr lang="en-CA" sz="1500" dirty="0" smtClean="0">
                <a:ea typeface="Verdana" panose="020B0604030504040204" pitchFamily="34" charset="0"/>
                <a:cs typeface="Verdana" panose="020B0604030504040204" pitchFamily="34" charset="0"/>
              </a:rPr>
              <a:t>2012- </a:t>
            </a:r>
            <a:r>
              <a:rPr lang="en-CA" sz="1500" dirty="0">
                <a:ea typeface="Verdana" panose="020B0604030504040204" pitchFamily="34" charset="0"/>
                <a:cs typeface="Verdana" panose="020B0604030504040204" pitchFamily="34" charset="0"/>
              </a:rPr>
              <a:t>equivalent to the amount of natural gas used by </a:t>
            </a:r>
            <a:r>
              <a:rPr lang="en-CA" sz="1500" dirty="0" smtClean="0">
                <a:ea typeface="Verdana" panose="020B0604030504040204" pitchFamily="34" charset="0"/>
                <a:cs typeface="Verdana" panose="020B0604030504040204" pitchFamily="34" charset="0"/>
              </a:rPr>
              <a:t>90,000 Ontario </a:t>
            </a:r>
            <a:r>
              <a:rPr lang="en-CA" sz="1500" dirty="0">
                <a:ea typeface="Verdana" panose="020B0604030504040204" pitchFamily="34" charset="0"/>
                <a:cs typeface="Verdana" panose="020B0604030504040204" pitchFamily="34" charset="0"/>
              </a:rPr>
              <a:t>homes.</a:t>
            </a:r>
          </a:p>
          <a:p>
            <a:pPr marL="265113" indent="-265113">
              <a:spcBef>
                <a:spcPts val="300"/>
              </a:spcBef>
              <a:spcAft>
                <a:spcPts val="300"/>
              </a:spcAft>
              <a:defRPr/>
            </a:pPr>
            <a:endParaRPr lang="en-CA" dirty="0"/>
          </a:p>
          <a:p>
            <a:pPr marL="550863" lvl="1" indent="-265113">
              <a:spcBef>
                <a:spcPts val="300"/>
              </a:spcBef>
              <a:spcAft>
                <a:spcPts val="300"/>
              </a:spcAft>
              <a:defRPr/>
            </a:pPr>
            <a:endParaRPr lang="en-CA" sz="1600" dirty="0" smtClean="0"/>
          </a:p>
        </p:txBody>
      </p:sp>
      <p:sp>
        <p:nvSpPr>
          <p:cNvPr id="8196" name="Slide Number Placeholder 3"/>
          <p:cNvSpPr>
            <a:spLocks noGrp="1"/>
          </p:cNvSpPr>
          <p:nvPr>
            <p:ph type="sldNum" sz="quarter" idx="11"/>
          </p:nvPr>
        </p:nvSpPr>
        <p:spPr>
          <a:xfrm>
            <a:off x="228600" y="6172200"/>
            <a:ext cx="898525" cy="476250"/>
          </a:xfr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fld id="{844CE4A9-7967-48E2-A838-697075D76274}" type="slidenum">
              <a:rPr lang="en-CA" sz="1200" smtClean="0">
                <a:solidFill>
                  <a:srgbClr val="000000"/>
                </a:solidFill>
                <a:latin typeface="Candara" pitchFamily="34" charset="0"/>
              </a:rPr>
              <a:pPr/>
              <a:t>6</a:t>
            </a:fld>
            <a:endParaRPr lang="en-CA" sz="1200" dirty="0" smtClean="0">
              <a:solidFill>
                <a:srgbClr val="000000"/>
              </a:solidFill>
              <a:latin typeface="Candara" pitchFamily="34" charset="0"/>
            </a:endParaRPr>
          </a:p>
        </p:txBody>
      </p:sp>
      <p:pic>
        <p:nvPicPr>
          <p:cNvPr id="8197"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76800" y="2286000"/>
            <a:ext cx="4125913" cy="3429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8198" name="TextBox 1"/>
          <p:cNvSpPr txBox="1">
            <a:spLocks noChangeArrowheads="1"/>
          </p:cNvSpPr>
          <p:nvPr/>
        </p:nvSpPr>
        <p:spPr bwMode="auto">
          <a:xfrm>
            <a:off x="6175375" y="1674813"/>
            <a:ext cx="1828800" cy="3079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r>
              <a:rPr lang="en-CA" sz="1400" b="1" dirty="0">
                <a:latin typeface="Candara" pitchFamily="34" charset="0"/>
              </a:rPr>
              <a:t>Role of Conservation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1"/>
          <p:cNvSpPr>
            <a:spLocks noGrp="1"/>
          </p:cNvSpPr>
          <p:nvPr>
            <p:ph type="title"/>
          </p:nvPr>
        </p:nvSpPr>
        <p:spPr>
          <a:xfrm>
            <a:off x="533400" y="2743200"/>
            <a:ext cx="8229600" cy="808038"/>
          </a:xfrm>
        </p:spPr>
        <p:txBody>
          <a:bodyPr/>
          <a:lstStyle/>
          <a:p>
            <a:r>
              <a:rPr lang="en-CA" dirty="0" smtClean="0"/>
              <a:t>Policy and Planning Context </a:t>
            </a:r>
            <a:br>
              <a:rPr lang="en-CA" dirty="0" smtClean="0"/>
            </a:br>
            <a:r>
              <a:rPr lang="en-CA" dirty="0" smtClean="0"/>
              <a:t>for Conservation in Ontario</a:t>
            </a:r>
          </a:p>
        </p:txBody>
      </p:sp>
      <p:sp>
        <p:nvSpPr>
          <p:cNvPr id="9219" name="Footer Placeholder 2"/>
          <p:cNvSpPr>
            <a:spLocks noGrp="1"/>
          </p:cNvSpPr>
          <p:nvPr>
            <p:ph type="ftr" sz="quarter" idx="10"/>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r>
              <a:rPr lang="en-CA" sz="1500" dirty="0" smtClean="0">
                <a:latin typeface="Candara" pitchFamily="34" charset="0"/>
              </a:rPr>
              <a:t>CONFIDENTIAL</a:t>
            </a:r>
          </a:p>
        </p:txBody>
      </p:sp>
      <p:sp>
        <p:nvSpPr>
          <p:cNvPr id="9220" name="Slide Number Placeholder 3"/>
          <p:cNvSpPr>
            <a:spLocks noGrp="1"/>
          </p:cNvSpPr>
          <p:nvPr>
            <p:ph type="sldNum" sz="quarter" idx="1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fld id="{A1D09545-A645-4ED1-A619-6EB48FD7B589}" type="slidenum">
              <a:rPr lang="en-CA" sz="1200" smtClean="0">
                <a:latin typeface="Candara" pitchFamily="34" charset="0"/>
              </a:rPr>
              <a:pPr/>
              <a:t>7</a:t>
            </a:fld>
            <a:endParaRPr lang="en-CA" sz="1200" dirty="0" smtClean="0">
              <a:latin typeface="Candara"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CA" i="1" dirty="0" smtClean="0">
                <a:solidFill>
                  <a:schemeClr val="tx1"/>
                </a:solidFill>
              </a:rPr>
              <a:t>Conservation First </a:t>
            </a:r>
            <a:r>
              <a:rPr lang="en-CA" dirty="0" smtClean="0">
                <a:solidFill>
                  <a:schemeClr val="tx1"/>
                </a:solidFill>
              </a:rPr>
              <a:t>White Paper</a:t>
            </a:r>
          </a:p>
        </p:txBody>
      </p:sp>
      <p:sp>
        <p:nvSpPr>
          <p:cNvPr id="3" name="Content Placeholder 2"/>
          <p:cNvSpPr>
            <a:spLocks noGrp="1"/>
          </p:cNvSpPr>
          <p:nvPr>
            <p:ph sz="half" idx="1"/>
          </p:nvPr>
        </p:nvSpPr>
        <p:spPr>
          <a:xfrm>
            <a:off x="457200" y="1600200"/>
            <a:ext cx="4495800" cy="4419600"/>
          </a:xfrm>
        </p:spPr>
        <p:txBody>
          <a:bodyPr>
            <a:normAutofit fontScale="85000" lnSpcReduction="10000"/>
          </a:bodyPr>
          <a:lstStyle/>
          <a:p>
            <a:pPr marL="0" indent="0">
              <a:spcBef>
                <a:spcPts val="300"/>
              </a:spcBef>
              <a:spcAft>
                <a:spcPts val="300"/>
              </a:spcAft>
              <a:buFont typeface="Wingdings" pitchFamily="2" charset="2"/>
              <a:buNone/>
              <a:defRPr/>
            </a:pPr>
            <a:r>
              <a:rPr lang="en-CA" sz="1600" b="1" dirty="0" smtClean="0"/>
              <a:t>Purpose</a:t>
            </a:r>
          </a:p>
          <a:p>
            <a:pPr marL="285750" indent="-285750">
              <a:spcBef>
                <a:spcPts val="300"/>
              </a:spcBef>
              <a:spcAft>
                <a:spcPts val="300"/>
              </a:spcAft>
              <a:buFont typeface="Arial" panose="020B0604020202020204" pitchFamily="34" charset="0"/>
              <a:buChar char="•"/>
              <a:defRPr/>
            </a:pPr>
            <a:r>
              <a:rPr lang="en-CA" sz="1600" dirty="0" smtClean="0"/>
              <a:t>On July 16, 2013, </a:t>
            </a:r>
            <a:r>
              <a:rPr lang="en-CA" sz="1600" i="1" dirty="0" smtClean="0"/>
              <a:t>Conservation First </a:t>
            </a:r>
            <a:r>
              <a:rPr lang="en-CA" sz="1600" dirty="0" smtClean="0"/>
              <a:t>put forward a consultation document with a renewed vision for conservation in Ontario and </a:t>
            </a:r>
            <a:r>
              <a:rPr lang="en-CA" sz="1600" dirty="0"/>
              <a:t>committed </a:t>
            </a:r>
            <a:r>
              <a:rPr lang="en-CA" sz="1600" dirty="0" smtClean="0"/>
              <a:t>to expanding </a:t>
            </a:r>
            <a:r>
              <a:rPr lang="en-CA" sz="1600" dirty="0"/>
              <a:t>and enhancing </a:t>
            </a:r>
            <a:r>
              <a:rPr lang="en-CA" sz="1600" dirty="0" smtClean="0"/>
              <a:t>its </a:t>
            </a:r>
            <a:r>
              <a:rPr lang="en-CA" sz="1600" dirty="0"/>
              <a:t>conservation </a:t>
            </a:r>
            <a:r>
              <a:rPr lang="en-CA" sz="1600" dirty="0" smtClean="0"/>
              <a:t>efforts.</a:t>
            </a:r>
            <a:endParaRPr lang="en-CA" sz="1600" dirty="0"/>
          </a:p>
          <a:p>
            <a:pPr marL="0" indent="0">
              <a:spcBef>
                <a:spcPts val="300"/>
              </a:spcBef>
              <a:spcAft>
                <a:spcPts val="300"/>
              </a:spcAft>
              <a:buFont typeface="Wingdings" pitchFamily="2" charset="2"/>
              <a:buNone/>
              <a:defRPr/>
            </a:pPr>
            <a:r>
              <a:rPr lang="en-CA" sz="1600" b="1" dirty="0" smtClean="0"/>
              <a:t>Vision </a:t>
            </a:r>
          </a:p>
          <a:p>
            <a:pPr marL="285750" indent="-285750">
              <a:spcBef>
                <a:spcPts val="300"/>
              </a:spcBef>
              <a:spcAft>
                <a:spcPts val="300"/>
              </a:spcAft>
              <a:buFont typeface="Arial" panose="020B0604020202020204" pitchFamily="34" charset="0"/>
              <a:buChar char="•"/>
              <a:defRPr/>
            </a:pPr>
            <a:r>
              <a:rPr lang="en-CA" sz="1600" b="1" dirty="0" smtClean="0"/>
              <a:t>Putting Conservation First </a:t>
            </a:r>
            <a:r>
              <a:rPr lang="en-CA" sz="1600" dirty="0"/>
              <a:t>before building new generation and transmission facilities, where cost effective</a:t>
            </a:r>
            <a:r>
              <a:rPr lang="en-CA" sz="1600" dirty="0" smtClean="0"/>
              <a:t>.</a:t>
            </a:r>
          </a:p>
          <a:p>
            <a:pPr marL="285750" indent="-285750">
              <a:spcBef>
                <a:spcPts val="300"/>
              </a:spcBef>
              <a:spcAft>
                <a:spcPts val="300"/>
              </a:spcAft>
              <a:buFont typeface="Arial" panose="020B0604020202020204" pitchFamily="34" charset="0"/>
              <a:buChar char="•"/>
              <a:defRPr/>
            </a:pPr>
            <a:r>
              <a:rPr lang="en-CA" sz="1600" b="1" dirty="0" smtClean="0"/>
              <a:t>Inspiring Action </a:t>
            </a:r>
            <a:r>
              <a:rPr lang="en-CA" sz="1600" dirty="0" smtClean="0"/>
              <a:t>by</a:t>
            </a:r>
            <a:r>
              <a:rPr lang="en-CA" sz="1600" b="1" dirty="0" smtClean="0"/>
              <a:t> </a:t>
            </a:r>
            <a:r>
              <a:rPr lang="en-CA" sz="1600" dirty="0" smtClean="0"/>
              <a:t>better aligning consumer awareness of the benefits of conservation with tools.</a:t>
            </a:r>
          </a:p>
          <a:p>
            <a:pPr marL="285750" indent="-285750">
              <a:spcBef>
                <a:spcPts val="300"/>
              </a:spcBef>
              <a:spcAft>
                <a:spcPts val="300"/>
              </a:spcAft>
              <a:buFont typeface="Arial" panose="020B0604020202020204" pitchFamily="34" charset="0"/>
              <a:buChar char="•"/>
              <a:defRPr/>
            </a:pPr>
            <a:r>
              <a:rPr lang="en-CA" sz="1600" b="1" dirty="0" smtClean="0"/>
              <a:t>Providing Different Tools for Different Customers, </a:t>
            </a:r>
            <a:r>
              <a:rPr lang="en-CA" sz="1600" dirty="0" smtClean="0"/>
              <a:t>tailoring tools to the needs of different customers.</a:t>
            </a:r>
          </a:p>
          <a:p>
            <a:pPr marL="285750" indent="-285750">
              <a:spcBef>
                <a:spcPts val="300"/>
              </a:spcBef>
              <a:spcAft>
                <a:spcPts val="300"/>
              </a:spcAft>
              <a:buFont typeface="Arial" panose="020B0604020202020204" pitchFamily="34" charset="0"/>
              <a:buChar char="•"/>
              <a:defRPr/>
            </a:pPr>
            <a:r>
              <a:rPr lang="en-CA" sz="1600" b="1" dirty="0" smtClean="0"/>
              <a:t>Encouraging Innovation </a:t>
            </a:r>
            <a:r>
              <a:rPr lang="en-CA" sz="1600" dirty="0" smtClean="0"/>
              <a:t>to better support local needs.</a:t>
            </a:r>
          </a:p>
          <a:p>
            <a:pPr marL="285750" indent="-285750">
              <a:spcBef>
                <a:spcPts val="300"/>
              </a:spcBef>
              <a:spcAft>
                <a:spcPts val="300"/>
              </a:spcAft>
              <a:buFont typeface="Arial" panose="020B0604020202020204" pitchFamily="34" charset="0"/>
              <a:buChar char="•"/>
              <a:defRPr/>
            </a:pPr>
            <a:r>
              <a:rPr lang="en-CA" sz="1600" b="1" dirty="0" smtClean="0"/>
              <a:t>Leading by Example </a:t>
            </a:r>
            <a:r>
              <a:rPr lang="en-CA" sz="1600" dirty="0" smtClean="0"/>
              <a:t>with</a:t>
            </a:r>
            <a:r>
              <a:rPr lang="en-CA" sz="1600" b="1" dirty="0" smtClean="0"/>
              <a:t> </a:t>
            </a:r>
            <a:r>
              <a:rPr lang="en-CA" sz="1600" dirty="0" smtClean="0"/>
              <a:t>the Ontario government as well as the broader public sector continuing to play a leadership role in conservation </a:t>
            </a:r>
            <a:r>
              <a:rPr lang="en-CA" sz="1400" dirty="0" smtClean="0"/>
              <a:t>efforts. </a:t>
            </a:r>
          </a:p>
        </p:txBody>
      </p:sp>
      <p:sp>
        <p:nvSpPr>
          <p:cNvPr id="14341" name="Footer Placeholder 3"/>
          <p:cNvSpPr>
            <a:spLocks noGrp="1"/>
          </p:cNvSpPr>
          <p:nvPr>
            <p:ph type="ftr" sz="quarter" idx="10"/>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r>
              <a:rPr lang="en-CA" sz="1500" dirty="0" smtClean="0">
                <a:solidFill>
                  <a:srgbClr val="000000"/>
                </a:solidFill>
                <a:latin typeface="Candara" pitchFamily="34" charset="0"/>
              </a:rPr>
              <a:t>Confidential</a:t>
            </a:r>
          </a:p>
        </p:txBody>
      </p:sp>
      <p:sp>
        <p:nvSpPr>
          <p:cNvPr id="14340" name="Slide Number Placeholder 4"/>
          <p:cNvSpPr>
            <a:spLocks noGrp="1"/>
          </p:cNvSpPr>
          <p:nvPr>
            <p:ph type="sldNum" sz="quarter" idx="1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fld id="{CB389540-D227-4BD6-85DA-8E35A4B1CD24}" type="slidenum">
              <a:rPr lang="en-CA" sz="1200" smtClean="0">
                <a:solidFill>
                  <a:srgbClr val="000000"/>
                </a:solidFill>
                <a:latin typeface="Candara" pitchFamily="34" charset="0"/>
              </a:rPr>
              <a:pPr/>
              <a:t>8</a:t>
            </a:fld>
            <a:endParaRPr lang="en-CA" sz="1200" dirty="0" smtClean="0">
              <a:solidFill>
                <a:srgbClr val="000000"/>
              </a:solidFill>
              <a:latin typeface="Candara"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953000" y="1676400"/>
            <a:ext cx="3218657" cy="416377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CA" dirty="0" smtClean="0"/>
              <a:t>Context for Action: Ontario’s Long-Term Energy Plan</a:t>
            </a:r>
          </a:p>
        </p:txBody>
      </p:sp>
      <p:sp>
        <p:nvSpPr>
          <p:cNvPr id="10243" name="Content Placeholder 2"/>
          <p:cNvSpPr>
            <a:spLocks noGrp="1"/>
          </p:cNvSpPr>
          <p:nvPr>
            <p:ph idx="1"/>
          </p:nvPr>
        </p:nvSpPr>
        <p:spPr>
          <a:xfrm>
            <a:off x="457200" y="1600200"/>
            <a:ext cx="4572000" cy="4572000"/>
          </a:xfrm>
        </p:spPr>
        <p:txBody>
          <a:bodyPr/>
          <a:lstStyle/>
          <a:p>
            <a:pPr>
              <a:spcBef>
                <a:spcPts val="400"/>
              </a:spcBef>
              <a:spcAft>
                <a:spcPts val="400"/>
              </a:spcAft>
              <a:buFont typeface="Arial" charset="0"/>
              <a:buChar char="•"/>
            </a:pPr>
            <a:r>
              <a:rPr lang="en-CA" sz="1400" dirty="0" smtClean="0"/>
              <a:t>On December 2, 2013, Ontario released its updated Long-Term Energy Plan, </a:t>
            </a:r>
            <a:r>
              <a:rPr lang="en-CA" sz="1400" i="1" dirty="0" smtClean="0"/>
              <a:t>Achieving Balance</a:t>
            </a:r>
            <a:r>
              <a:rPr lang="en-CA" sz="1400" dirty="0" smtClean="0"/>
              <a:t>.</a:t>
            </a:r>
            <a:endParaRPr lang="en-CA" sz="1400" b="1" dirty="0" smtClean="0"/>
          </a:p>
          <a:p>
            <a:pPr>
              <a:spcBef>
                <a:spcPts val="400"/>
              </a:spcBef>
              <a:spcAft>
                <a:spcPts val="400"/>
              </a:spcAft>
              <a:buFont typeface="Arial" charset="0"/>
              <a:buChar char="•"/>
            </a:pPr>
            <a:r>
              <a:rPr lang="en-CA" sz="1400" dirty="0" smtClean="0"/>
              <a:t>Ontario’s updated Long-Term Energy Plan is a balanced approach to meeting energy needs today and for generations to come.</a:t>
            </a:r>
          </a:p>
          <a:p>
            <a:pPr>
              <a:spcBef>
                <a:spcPts val="400"/>
              </a:spcBef>
              <a:spcAft>
                <a:spcPts val="400"/>
              </a:spcAft>
              <a:buFont typeface="Arial" charset="0"/>
              <a:buChar char="•"/>
            </a:pPr>
            <a:r>
              <a:rPr lang="en-CA" sz="1400" dirty="0" smtClean="0"/>
              <a:t>The plan was developed following extensive consultation with First Nation and Métis communities, stakeholders, municipalities and consumers from across Ontario.</a:t>
            </a:r>
          </a:p>
          <a:p>
            <a:pPr>
              <a:spcBef>
                <a:spcPts val="400"/>
              </a:spcBef>
              <a:spcAft>
                <a:spcPts val="400"/>
              </a:spcAft>
              <a:buFont typeface="Arial" charset="0"/>
              <a:buChar char="•"/>
            </a:pPr>
            <a:r>
              <a:rPr lang="en-CA" sz="1400" dirty="0" smtClean="0"/>
              <a:t>The 2013 plan is built around five key principles:</a:t>
            </a:r>
          </a:p>
          <a:p>
            <a:pPr marL="800100" lvl="1" indent="-342900">
              <a:spcBef>
                <a:spcPts val="400"/>
              </a:spcBef>
              <a:spcAft>
                <a:spcPts val="400"/>
              </a:spcAft>
              <a:buFont typeface="Helvetica Light" pitchFamily="34" charset="0"/>
              <a:buAutoNum type="arabicPeriod"/>
            </a:pPr>
            <a:r>
              <a:rPr lang="en-CA" sz="1400" dirty="0" smtClean="0"/>
              <a:t>Cost-effectiveness</a:t>
            </a:r>
          </a:p>
          <a:p>
            <a:pPr marL="800100" lvl="1" indent="-342900">
              <a:spcBef>
                <a:spcPts val="400"/>
              </a:spcBef>
              <a:spcAft>
                <a:spcPts val="400"/>
              </a:spcAft>
              <a:buFont typeface="Helvetica Light" pitchFamily="34" charset="0"/>
              <a:buAutoNum type="arabicPeriod"/>
            </a:pPr>
            <a:r>
              <a:rPr lang="en-CA" sz="1400" dirty="0" smtClean="0"/>
              <a:t>Reliability</a:t>
            </a:r>
          </a:p>
          <a:p>
            <a:pPr marL="800100" lvl="1" indent="-342900">
              <a:spcBef>
                <a:spcPts val="400"/>
              </a:spcBef>
              <a:spcAft>
                <a:spcPts val="400"/>
              </a:spcAft>
              <a:buFont typeface="Helvetica Light" pitchFamily="34" charset="0"/>
              <a:buAutoNum type="arabicPeriod"/>
            </a:pPr>
            <a:r>
              <a:rPr lang="en-CA" sz="1400" dirty="0" smtClean="0"/>
              <a:t>Clean energy</a:t>
            </a:r>
          </a:p>
          <a:p>
            <a:pPr marL="800100" lvl="1" indent="-342900">
              <a:spcBef>
                <a:spcPts val="400"/>
              </a:spcBef>
              <a:spcAft>
                <a:spcPts val="400"/>
              </a:spcAft>
              <a:buFont typeface="Helvetica Light" pitchFamily="34" charset="0"/>
              <a:buAutoNum type="arabicPeriod"/>
            </a:pPr>
            <a:r>
              <a:rPr lang="en-CA" sz="1400" dirty="0" smtClean="0"/>
              <a:t>Community engagement and</a:t>
            </a:r>
          </a:p>
          <a:p>
            <a:pPr marL="800100" lvl="1" indent="-342900">
              <a:spcBef>
                <a:spcPts val="400"/>
              </a:spcBef>
              <a:spcAft>
                <a:spcPts val="400"/>
              </a:spcAft>
              <a:buFont typeface="Helvetica Light" pitchFamily="34" charset="0"/>
              <a:buAutoNum type="arabicPeriod"/>
            </a:pPr>
            <a:r>
              <a:rPr lang="en-CA" sz="1400" dirty="0" smtClean="0"/>
              <a:t>Putting conservation first</a:t>
            </a:r>
          </a:p>
          <a:p>
            <a:pPr eaLnBrk="1" hangingPunct="1">
              <a:spcBef>
                <a:spcPct val="0"/>
              </a:spcBef>
              <a:buClr>
                <a:srgbClr val="000000"/>
              </a:buClr>
              <a:buSzTx/>
              <a:buFont typeface="Arial" charset="0"/>
              <a:buChar char="•"/>
            </a:pPr>
            <a:endParaRPr lang="en-CA" sz="1500" dirty="0" smtClean="0">
              <a:solidFill>
                <a:srgbClr val="FF0000"/>
              </a:solidFill>
            </a:endParaRPr>
          </a:p>
          <a:p>
            <a:pPr>
              <a:buFont typeface="Arial" charset="0"/>
              <a:buChar char="•"/>
            </a:pPr>
            <a:endParaRPr lang="en-CA" dirty="0" smtClean="0">
              <a:solidFill>
                <a:srgbClr val="FF0000"/>
              </a:solidFill>
            </a:endParaRPr>
          </a:p>
          <a:p>
            <a:endParaRPr lang="en-CA" dirty="0" smtClean="0"/>
          </a:p>
        </p:txBody>
      </p:sp>
      <p:sp>
        <p:nvSpPr>
          <p:cNvPr id="10244" name="Slide Number Placeholder 3"/>
          <p:cNvSpPr>
            <a:spLocks noGrp="1"/>
          </p:cNvSpPr>
          <p:nvPr>
            <p:ph type="sldNum" sz="quarter" idx="1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pitchFamily="34" charset="-128"/>
              </a:defRPr>
            </a:lvl1pPr>
            <a:lvl2pPr marL="742950" indent="-285750">
              <a:defRPr sz="1000">
                <a:solidFill>
                  <a:schemeClr val="tx1"/>
                </a:solidFill>
                <a:latin typeface="Arial" charset="0"/>
                <a:ea typeface="ＭＳ Ｐゴシック" pitchFamily="34" charset="-128"/>
              </a:defRPr>
            </a:lvl2pPr>
            <a:lvl3pPr marL="1143000" indent="-228600">
              <a:defRPr sz="1000">
                <a:solidFill>
                  <a:schemeClr val="tx1"/>
                </a:solidFill>
                <a:latin typeface="Arial" charset="0"/>
                <a:ea typeface="ＭＳ Ｐゴシック" pitchFamily="34" charset="-128"/>
              </a:defRPr>
            </a:lvl3pPr>
            <a:lvl4pPr marL="1600200" indent="-228600">
              <a:defRPr sz="1000">
                <a:solidFill>
                  <a:schemeClr val="tx1"/>
                </a:solidFill>
                <a:latin typeface="Arial" charset="0"/>
                <a:ea typeface="ＭＳ Ｐゴシック" pitchFamily="34" charset="-128"/>
              </a:defRPr>
            </a:lvl4pPr>
            <a:lvl5pPr marL="2057400" indent="-22860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fld id="{FF7452D6-980D-4422-9717-9009414A5329}" type="slidenum">
              <a:rPr lang="en-CA" sz="1200" smtClean="0">
                <a:latin typeface="Candara" pitchFamily="34" charset="0"/>
              </a:rPr>
              <a:pPr/>
              <a:t>9</a:t>
            </a:fld>
            <a:endParaRPr lang="en-CA" sz="1200" dirty="0" smtClean="0">
              <a:latin typeface="Candara" pitchFamily="34" charset="0"/>
            </a:endParaRPr>
          </a:p>
        </p:txBody>
      </p:sp>
      <p:pic>
        <p:nvPicPr>
          <p:cNvPr id="10245"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29200" y="1600200"/>
            <a:ext cx="3749675" cy="4419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PT_Template_Green_1">
  <a:themeElements>
    <a:clrScheme name="PPT_Template_Green (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T_Template_Green (6)">
      <a:majorFont>
        <a:latin typeface="Helvetica Light"/>
        <a:ea typeface="ＭＳ Ｐゴシック"/>
        <a:cs typeface=""/>
      </a:majorFont>
      <a:minorFont>
        <a:latin typeface="Helvetica Ligh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PPT_Template_Green (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_Template_Green (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_Template_Green (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_Template_Green (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_Template_Green (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_Template_Green (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_Template_Green (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_Template_Green (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_Template_Green (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_Template_Green (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_Template_Green (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_Template_Green (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PPT_Template_Green_1</Template>
  <TotalTime>13507</TotalTime>
  <Words>1792</Words>
  <Application>Microsoft Macintosh PowerPoint</Application>
  <PresentationFormat>On-screen Show (4:3)</PresentationFormat>
  <Paragraphs>166</Paragraphs>
  <Slides>18</Slides>
  <Notes>4</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PPT_Template_Green_1</vt:lpstr>
      <vt:lpstr>Slide 1</vt:lpstr>
      <vt:lpstr>Where We’ve Been and Where We’re Going</vt:lpstr>
      <vt:lpstr>Conservation in Ontario – Past, Present and Future</vt:lpstr>
      <vt:lpstr>What We’ve Achieved</vt:lpstr>
      <vt:lpstr>Slide 5</vt:lpstr>
      <vt:lpstr>Conservation in Ontario – Where are We Today</vt:lpstr>
      <vt:lpstr>Policy and Planning Context  for Conservation in Ontario</vt:lpstr>
      <vt:lpstr>Conservation First White Paper</vt:lpstr>
      <vt:lpstr>Context for Action: Ontario’s Long-Term Energy Plan</vt:lpstr>
      <vt:lpstr>Conservation In Ontario's Long Term Energy Plan</vt:lpstr>
      <vt:lpstr>Slide 11</vt:lpstr>
      <vt:lpstr>Policy Foundation for Conservation in Ontario</vt:lpstr>
      <vt:lpstr>Conservation Policy</vt:lpstr>
      <vt:lpstr>Conservation First Implementation</vt:lpstr>
      <vt:lpstr>Other Ministry Conservation Policy Initiatives</vt:lpstr>
      <vt:lpstr>Product Efficiency Standards</vt:lpstr>
      <vt:lpstr>Broader Public Sector Reporting And Conservation Plans</vt:lpstr>
      <vt:lpstr>Municipal Energy Plan Program</vt:lpstr>
    </vt:vector>
  </TitlesOfParts>
  <Company>Government of Ontario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Fong, Sharon (MEI)</dc:creator>
  <cp:lastModifiedBy>Kyla Tanner</cp:lastModifiedBy>
  <cp:revision>467</cp:revision>
  <cp:lastPrinted>2014-07-15T20:39:15Z</cp:lastPrinted>
  <dcterms:created xsi:type="dcterms:W3CDTF">2014-08-29T14:08:05Z</dcterms:created>
  <dcterms:modified xsi:type="dcterms:W3CDTF">2014-08-29T14:08:20Z</dcterms:modified>
</cp:coreProperties>
</file>