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11" r:id="rId2"/>
    <p:sldId id="256" r:id="rId3"/>
    <p:sldId id="512" r:id="rId4"/>
    <p:sldId id="513" r:id="rId5"/>
    <p:sldId id="514" r:id="rId6"/>
    <p:sldId id="479" r:id="rId7"/>
    <p:sldId id="515" r:id="rId8"/>
    <p:sldId id="516" r:id="rId9"/>
    <p:sldId id="517" r:id="rId10"/>
    <p:sldId id="518" r:id="rId11"/>
    <p:sldId id="519" r:id="rId12"/>
    <p:sldId id="508" r:id="rId13"/>
    <p:sldId id="509" r:id="rId14"/>
    <p:sldId id="454" r:id="rId15"/>
    <p:sldId id="520" r:id="rId16"/>
  </p:sldIdLst>
  <p:sldSz cx="9144000" cy="6858000" type="screen4x3"/>
  <p:notesSz cx="6934200" cy="92202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2526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0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2508" y="-90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A211C-7C3B-4673-B4E0-D11C91581AE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5A859-B29D-41AF-88E4-F3FDE3163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94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CD70660-26FF-4D93-A82B-FF082BC22722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EF6B0C9-7C4D-4C76-ACDB-57375FB26C4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02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046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5024-8ED3-487A-9044-45FB7CB66EEB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81EE2-0D23-433B-8E57-20DD7686B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0167-C820-44E0-80C1-68FE31AF0720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85BA-971B-4A8F-A557-4EA5A1564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1B8C-445E-4CE4-A5C4-8B367BB2D42C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7DD9-3C46-4CBC-BC19-6B064BED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A7D2-3E19-4019-8395-6FCE60B12B3D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C1E7-FCBD-4ED3-A179-FACE671E3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2395-3EEF-4C06-9636-742378726D8A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4788-85FA-4DD0-B0B3-537D2705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8E2D-C44B-4045-8207-D421E6FE5D33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4C86-87D5-4EC1-8280-81D75A7B1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107B-13E3-48EE-B372-82198D3032F5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CE64-B40E-4F2A-A601-4590541D0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90D332-77DD-42F2-8E44-DE56EB2D610E}" type="datetime1">
              <a:rPr lang="en-US" smtClean="0"/>
              <a:pPr>
                <a:defRPr/>
              </a:pPr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F71610-8505-4083-8744-8A481459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7" r:id="rId2"/>
    <p:sldLayoutId id="2147483745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7" r:id="rId10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cm.climatemodel.inf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848600" cy="2514600"/>
          </a:xfrm>
        </p:spPr>
        <p:txBody>
          <a:bodyPr/>
          <a:lstStyle/>
          <a:p>
            <a:r>
              <a:rPr lang="en-US" dirty="0" smtClean="0"/>
              <a:t>Teaching Energy Efficiency Workshop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Paul Parker, University of Waterloo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6240" y="3828098"/>
            <a:ext cx="4053840" cy="1857375"/>
          </a:xfrm>
        </p:spPr>
        <p:txBody>
          <a:bodyPr/>
          <a:lstStyle/>
          <a:p>
            <a:pPr>
              <a:defRPr/>
            </a:pPr>
            <a:r>
              <a:rPr lang="en-US" dirty="0"/>
              <a:t>York University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16-17 July 2014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80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dirty="0" smtClean="0"/>
              <a:t>Heat Recovery Ventilator</a:t>
            </a:r>
            <a:endParaRPr lang="en-CA" dirty="0" smtClean="0"/>
          </a:p>
        </p:txBody>
      </p:sp>
      <p:pic>
        <p:nvPicPr>
          <p:cNvPr id="66563" name="Picture 1027" descr="tb_0010HIHW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962400"/>
            <a:ext cx="4038600" cy="2554288"/>
          </a:xfrm>
        </p:spPr>
      </p:pic>
      <p:pic>
        <p:nvPicPr>
          <p:cNvPr id="66564" name="Picture 1028" descr="pe01460_">
            <a:hlinkClick r:id="" action="ppaction://hlinkshowjump?jump=nextslid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00888" y="4953000"/>
            <a:ext cx="1271587" cy="1579563"/>
          </a:xfrm>
          <a:noFill/>
        </p:spPr>
      </p:pic>
      <p:pic>
        <p:nvPicPr>
          <p:cNvPr id="66565" name="Picture 1029" descr="tb_0010HIHW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02347" y="1552216"/>
            <a:ext cx="5741653" cy="3019784"/>
          </a:xfr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30855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1143000"/>
          </a:xfrm>
        </p:spPr>
        <p:txBody>
          <a:bodyPr/>
          <a:lstStyle/>
          <a:p>
            <a:r>
              <a:rPr lang="en-US" dirty="0" smtClean="0"/>
              <a:t>A3. Community Energy Plans</a:t>
            </a:r>
            <a:br>
              <a:rPr lang="en-US" dirty="0" smtClean="0"/>
            </a:br>
            <a:r>
              <a:rPr lang="en-US" dirty="0" smtClean="0"/>
              <a:t>cut emissions by 75%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81200"/>
            <a:ext cx="8712968" cy="4616152"/>
          </a:xfrm>
        </p:spPr>
        <p:txBody>
          <a:bodyPr/>
          <a:lstStyle/>
          <a:p>
            <a:r>
              <a:rPr lang="en-US" sz="2800" dirty="0">
                <a:effectLst/>
              </a:rPr>
              <a:t>Option one </a:t>
            </a:r>
            <a:endParaRPr lang="en-US" sz="2800" dirty="0"/>
          </a:p>
          <a:p>
            <a:pPr lvl="1"/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prepare a plan for a new </a:t>
            </a:r>
            <a:r>
              <a:rPr lang="en-US" sz="2400" dirty="0" err="1">
                <a:effectLst/>
              </a:rPr>
              <a:t>neighbourhood</a:t>
            </a:r>
            <a:r>
              <a:rPr lang="en-US" sz="2400" dirty="0">
                <a:effectLst/>
              </a:rPr>
              <a:t> in London Ontario where the developer has 75 acres and wants to build a Net-Zero Energy </a:t>
            </a:r>
            <a:r>
              <a:rPr lang="en-US" sz="2400" dirty="0" err="1">
                <a:effectLst/>
              </a:rPr>
              <a:t>Neighbourhood</a:t>
            </a:r>
            <a:r>
              <a:rPr lang="en-US" sz="2400" dirty="0">
                <a:effectLst/>
              </a:rPr>
              <a:t> for </a:t>
            </a:r>
            <a:r>
              <a:rPr lang="en-US" sz="2400" dirty="0" smtClean="0">
                <a:effectLst/>
              </a:rPr>
              <a:t>2,000 </a:t>
            </a:r>
            <a:r>
              <a:rPr lang="en-US" sz="2400" dirty="0">
                <a:effectLst/>
              </a:rPr>
              <a:t>households.  </a:t>
            </a:r>
            <a:endParaRPr lang="en-US" sz="2400" dirty="0" smtClean="0">
              <a:effectLst/>
            </a:endParaRPr>
          </a:p>
          <a:p>
            <a:r>
              <a:rPr lang="en-US" sz="2800" dirty="0" smtClean="0">
                <a:effectLst/>
              </a:rPr>
              <a:t>Option </a:t>
            </a:r>
            <a:r>
              <a:rPr lang="en-US" sz="2800" dirty="0">
                <a:effectLst/>
              </a:rPr>
              <a:t>two </a:t>
            </a:r>
            <a:endParaRPr lang="en-US" sz="28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prepare </a:t>
            </a:r>
            <a:r>
              <a:rPr lang="en-US" sz="2400" dirty="0" smtClean="0">
                <a:effectLst/>
              </a:rPr>
              <a:t>a community energy </a:t>
            </a:r>
            <a:r>
              <a:rPr lang="en-US" sz="2400" dirty="0">
                <a:effectLst/>
              </a:rPr>
              <a:t>plan to reduce emissions for an existing community (size = 10,000, 100,000, or 1 million population) by 75 percent.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7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9144000" cy="441642"/>
          </a:xfrm>
        </p:spPr>
        <p:txBody>
          <a:bodyPr/>
          <a:lstStyle/>
          <a:p>
            <a:r>
              <a:rPr lang="en-US" dirty="0" smtClean="0"/>
              <a:t>Net Zero Energy Possible Homes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C1E7-FCBD-4ED3-A179-FACE671E38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218" name="Picture 2" descr="Eliakim's Way Two Year Energy U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740" y="836295"/>
            <a:ext cx="7620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5477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http://blog.energysmiths.com/2012/06/two-years-of-energy-usage-at-eliakims-way.html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88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57"/>
            <a:ext cx="8229600" cy="411162"/>
          </a:xfrm>
        </p:spPr>
        <p:txBody>
          <a:bodyPr/>
          <a:lstStyle/>
          <a:p>
            <a:r>
              <a:rPr lang="en-US" sz="4000" dirty="0" err="1" smtClean="0"/>
              <a:t>Eliakim’s</a:t>
            </a:r>
            <a:r>
              <a:rPr lang="en-US" sz="4000" dirty="0" smtClean="0"/>
              <a:t> Way Net Zero Homes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C1E7-FCBD-4ED3-A179-FACE671E38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160" y="3278837"/>
            <a:ext cx="4053840" cy="32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619"/>
            <a:ext cx="6385560" cy="478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73718"/>
            <a:ext cx="8255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http://www.energysmiths.com/resources/documents/EliakimsEnergyMediaReportFullwCopyrightv2.pdf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51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80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960"/>
            <a:ext cx="8503920" cy="4638993"/>
          </a:xfrm>
        </p:spPr>
        <p:txBody>
          <a:bodyPr/>
          <a:lstStyle/>
          <a:p>
            <a:r>
              <a:rPr lang="en-US" dirty="0" smtClean="0"/>
              <a:t>Remember: ‘the house as a system’</a:t>
            </a:r>
          </a:p>
          <a:p>
            <a:pPr lvl="1"/>
            <a:r>
              <a:rPr lang="en-US" dirty="0" smtClean="0"/>
              <a:t>Efficiency measures often lowest cost</a:t>
            </a:r>
          </a:p>
          <a:p>
            <a:pPr lvl="1"/>
            <a:r>
              <a:rPr lang="en-US" dirty="0" smtClean="0"/>
              <a:t>Renewables</a:t>
            </a:r>
          </a:p>
          <a:p>
            <a:pPr lvl="1"/>
            <a:r>
              <a:rPr lang="en-US" dirty="0" smtClean="0"/>
              <a:t>Integrated smart system and flexible settings for user preferences</a:t>
            </a:r>
          </a:p>
          <a:p>
            <a:pPr lvl="1"/>
            <a:r>
              <a:rPr lang="en-US" dirty="0" smtClean="0"/>
              <a:t>System electronics to improve </a:t>
            </a:r>
            <a:r>
              <a:rPr lang="en-US" dirty="0" err="1" smtClean="0"/>
              <a:t>pv</a:t>
            </a:r>
            <a:r>
              <a:rPr lang="en-US" dirty="0" smtClean="0"/>
              <a:t> performance</a:t>
            </a:r>
          </a:p>
          <a:p>
            <a:pPr lvl="2"/>
            <a:r>
              <a:rPr lang="en-US" dirty="0" smtClean="0"/>
              <a:t>Charge controllers </a:t>
            </a:r>
          </a:p>
          <a:p>
            <a:pPr lvl="2"/>
            <a:r>
              <a:rPr lang="en-US" dirty="0" smtClean="0"/>
              <a:t>maximize output for different angles and shading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45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34272" cy="4114800"/>
          </a:xfrm>
        </p:spPr>
        <p:txBody>
          <a:bodyPr/>
          <a:lstStyle/>
          <a:p>
            <a:r>
              <a:rPr lang="en-US" dirty="0" smtClean="0"/>
              <a:t>Final Exam</a:t>
            </a:r>
          </a:p>
          <a:p>
            <a:pPr lvl="1"/>
            <a:r>
              <a:rPr lang="en-US" dirty="0" smtClean="0"/>
              <a:t>Textbook</a:t>
            </a:r>
          </a:p>
          <a:p>
            <a:pPr lvl="1"/>
            <a:r>
              <a:rPr lang="en-US" dirty="0" smtClean="0"/>
              <a:t>Course notes</a:t>
            </a:r>
          </a:p>
          <a:p>
            <a:pPr lvl="1"/>
            <a:endParaRPr lang="en-US" dirty="0"/>
          </a:p>
          <a:p>
            <a:r>
              <a:rPr lang="en-US" dirty="0"/>
              <a:t>Questions…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63" y="2941638"/>
            <a:ext cx="2831957" cy="37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34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340678"/>
            <a:ext cx="9144000" cy="893762"/>
          </a:xfrm>
        </p:spPr>
        <p:txBody>
          <a:bodyPr/>
          <a:lstStyle/>
          <a:p>
            <a:r>
              <a:rPr lang="en-CA" sz="3600" dirty="0" smtClean="0"/>
              <a:t>Energy and Sustainability</a:t>
            </a:r>
            <a:endParaRPr lang="en-US" sz="2400" b="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63240" y="1478280"/>
            <a:ext cx="5562600" cy="4495800"/>
          </a:xfrm>
        </p:spPr>
        <p:txBody>
          <a:bodyPr/>
          <a:lstStyle/>
          <a:p>
            <a:r>
              <a:rPr lang="en-US" sz="2800" dirty="0" err="1" smtClean="0"/>
              <a:t>Geog</a:t>
            </a:r>
            <a:r>
              <a:rPr lang="en-US" sz="2800" dirty="0" smtClean="0"/>
              <a:t> 459  Paul </a:t>
            </a:r>
            <a:r>
              <a:rPr lang="en-US" sz="2800" dirty="0"/>
              <a:t>Parker</a:t>
            </a:r>
          </a:p>
          <a:p>
            <a:r>
              <a:rPr lang="en-US" sz="2800" dirty="0"/>
              <a:t>Geography and Environmental Management, UW </a:t>
            </a:r>
            <a:endParaRPr lang="en-US" sz="2800" dirty="0" smtClean="0"/>
          </a:p>
          <a:p>
            <a:pPr>
              <a:defRPr/>
            </a:pPr>
            <a:r>
              <a:rPr lang="en-US" sz="2800" dirty="0"/>
              <a:t>Text: Everett et al. 2012 </a:t>
            </a:r>
          </a:p>
          <a:p>
            <a:pPr>
              <a:defRPr/>
            </a:pPr>
            <a:r>
              <a:rPr lang="en-US" sz="2800" dirty="0"/>
              <a:t>Energy Systems and Sustainability</a:t>
            </a:r>
          </a:p>
          <a:p>
            <a:pPr>
              <a:defRPr/>
            </a:pPr>
            <a:r>
              <a:rPr lang="en-US" sz="2800" dirty="0"/>
              <a:t>Oxford University Press</a:t>
            </a:r>
          </a:p>
          <a:p>
            <a:endParaRPr lang="en-US" sz="2800" dirty="0" smtClean="0"/>
          </a:p>
          <a:p>
            <a:endParaRPr lang="en-US" sz="2400" i="1" dirty="0" smtClean="0"/>
          </a:p>
          <a:p>
            <a:pPr algn="ctr" eaLnBrk="1" hangingPunct="1"/>
            <a:endParaRPr lang="en-US" sz="1800" i="1" dirty="0" smtClean="0"/>
          </a:p>
        </p:txBody>
      </p:sp>
      <p:pic>
        <p:nvPicPr>
          <p:cNvPr id="4" name="Picture 2" descr="http://uwaterloo.ca/environment/sites/ca.environment/files/uploads/images/env_ev3_50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6192"/>
            <a:ext cx="332232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olarpowerathome.com/image-files/red-tou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160" y="3819551"/>
            <a:ext cx="2392680" cy="25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4502" y="6257836"/>
            <a:ext cx="30963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FFFF00"/>
                </a:solidFill>
              </a:rPr>
              <a:t>Source: http://www.solarpowerathome.com/energy-efficient-home.html</a:t>
            </a:r>
            <a:endParaRPr lang="en-CA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en-CA" sz="3200" b="1" dirty="0" smtClean="0"/>
              <a:t>Energy Flow Diagram for Canada (</a:t>
            </a:r>
            <a:r>
              <a:rPr lang="en-CA" sz="3200" b="1" dirty="0" err="1" smtClean="0"/>
              <a:t>mtoe</a:t>
            </a:r>
            <a:r>
              <a:rPr lang="en-CA" sz="3200" b="1" dirty="0" smtClean="0"/>
              <a:t>): 2005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15692"/>
            <a:ext cx="8903911" cy="59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72272"/>
            <a:ext cx="971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Environment Canada, 2009; </a:t>
            </a:r>
            <a:r>
              <a:rPr lang="en-CA" sz="1400" dirty="0" smtClean="0"/>
              <a:t>IEA, 2009. Note: *includes hydro, solar, geothermal, combustible materials and waste.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81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US" dirty="0" smtClean="0"/>
              <a:t>Assignments: Develop 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46513"/>
          </a:xfrm>
        </p:spPr>
        <p:txBody>
          <a:bodyPr/>
          <a:lstStyle/>
          <a:p>
            <a:r>
              <a:rPr lang="en-US" dirty="0" smtClean="0"/>
              <a:t>1. Global Climate and Energy Systems</a:t>
            </a:r>
          </a:p>
          <a:p>
            <a:r>
              <a:rPr lang="en-US" dirty="0" smtClean="0"/>
              <a:t>2. Cut residential GHG emissions by 50%</a:t>
            </a:r>
          </a:p>
          <a:p>
            <a:r>
              <a:rPr lang="en-US" dirty="0" smtClean="0"/>
              <a:t>3. Create community energy plan with GHG emissions cut of 75%</a:t>
            </a:r>
          </a:p>
          <a:p>
            <a:endParaRPr lang="en-US" dirty="0"/>
          </a:p>
          <a:p>
            <a:r>
              <a:rPr lang="en-US" dirty="0" smtClean="0"/>
              <a:t>Real data, no single solution!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87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864096"/>
          </a:xfrm>
        </p:spPr>
        <p:txBody>
          <a:bodyPr/>
          <a:lstStyle/>
          <a:p>
            <a:r>
              <a:rPr lang="en-CA" sz="3600" dirty="0"/>
              <a:t>A1 Global Climate and Energy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8062664" cy="4899248"/>
          </a:xfrm>
        </p:spPr>
        <p:txBody>
          <a:bodyPr/>
          <a:lstStyle/>
          <a:p>
            <a:r>
              <a:rPr lang="en-US" sz="2800" dirty="0" smtClean="0"/>
              <a:t>…</a:t>
            </a:r>
            <a:r>
              <a:rPr lang="en-CA" sz="2800" dirty="0">
                <a:effectLst/>
              </a:rPr>
              <a:t>You have been hired to explain how the models work, to evaluate them, to compare scenarios developed by the SRES, and to offer a new scenario for the future, based on your policy recommendations</a:t>
            </a:r>
            <a:r>
              <a:rPr lang="en-CA" sz="2800" dirty="0" smtClean="0">
                <a:effectLst/>
              </a:rPr>
              <a:t>.</a:t>
            </a:r>
          </a:p>
          <a:p>
            <a:r>
              <a:rPr lang="en-CA" sz="2800" u="sng" dirty="0">
                <a:effectLst/>
                <a:hlinkClick r:id="rId2"/>
              </a:rPr>
              <a:t>http://jcm.climatemodel.info</a:t>
            </a:r>
            <a:r>
              <a:rPr lang="en-CA" sz="2800" u="sng" dirty="0" smtClean="0">
                <a:effectLst/>
                <a:hlinkClick r:id="rId2"/>
              </a:rPr>
              <a:t>/</a:t>
            </a:r>
            <a:endParaRPr lang="en-CA" sz="2800" u="sng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75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122"/>
          </a:xfrm>
        </p:spPr>
        <p:txBody>
          <a:bodyPr/>
          <a:lstStyle/>
          <a:p>
            <a:r>
              <a:rPr lang="en-CA" dirty="0" smtClean="0"/>
              <a:t>A2: Objectives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61864" y="99453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Plan to reduce residential emissions by 50%</a:t>
            </a:r>
          </a:p>
          <a:p>
            <a:r>
              <a:rPr lang="en-CA" sz="2400" dirty="0" smtClean="0"/>
              <a:t>First identify areas of heat loss 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05548"/>
            <a:ext cx="37444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/>
              <a:t>Possible actions</a:t>
            </a:r>
            <a:r>
              <a:rPr lang="en-CA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Insulating building envelop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Attic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Walls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Foundation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Air sealing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Windows and doors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Switch fuels </a:t>
            </a:r>
          </a:p>
          <a:p>
            <a:pPr marL="800100" lvl="1" indent="-342900">
              <a:buFontTx/>
              <a:buChar char="-"/>
            </a:pPr>
            <a:r>
              <a:rPr lang="en-CA" sz="2000" dirty="0" smtClean="0"/>
              <a:t>to less carbon intensive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Replacing furnace 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Replacing water heater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Add Heat recovery ventilator</a:t>
            </a:r>
          </a:p>
          <a:p>
            <a:pPr marL="285750" indent="-285750">
              <a:buFontTx/>
              <a:buChar char="-"/>
            </a:pPr>
            <a:endParaRPr lang="en-CA" sz="2000" dirty="0"/>
          </a:p>
        </p:txBody>
      </p:sp>
      <p:pic>
        <p:nvPicPr>
          <p:cNvPr id="1026" name="Picture 2" descr="http://www.calfinder.com/blog/wp-content/uploads/2009/08/this-old-house-green-h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496"/>
            <a:ext cx="5076360" cy="33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4564" y="6084228"/>
            <a:ext cx="4762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 dirty="0" smtClean="0"/>
              <a:t>Source: http://www.calfinder.com/blog/green-remodeling/4-green-dream-home-renovations</a:t>
            </a:r>
            <a:r>
              <a:rPr lang="en-CA" sz="1400" dirty="0" smtClean="0"/>
              <a:t>/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mtClean="0"/>
              <a:t>Heat Loss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83920"/>
            <a:ext cx="7772400" cy="5105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l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f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a</a:t>
            </a:r>
            <a:r>
              <a:rPr lang="en-US" dirty="0" smtClean="0"/>
              <a:t>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w</a:t>
            </a:r>
            <a:r>
              <a:rPr lang="en-US" dirty="0" smtClean="0"/>
              <a:t> +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d</a:t>
            </a:r>
            <a:r>
              <a:rPr lang="en-US" dirty="0" smtClean="0"/>
              <a:t> + c</a:t>
            </a:r>
          </a:p>
          <a:p>
            <a:pPr>
              <a:defRPr/>
            </a:pPr>
            <a:r>
              <a:rPr lang="en-US" dirty="0" smtClean="0"/>
              <a:t>where:</a:t>
            </a:r>
          </a:p>
          <a:p>
            <a:pPr lvl="2">
              <a:defRPr/>
            </a:pPr>
            <a:r>
              <a:rPr lang="en-US" dirty="0" smtClean="0"/>
              <a:t>Q = heat loss</a:t>
            </a:r>
          </a:p>
          <a:p>
            <a:pPr lvl="2">
              <a:defRPr/>
            </a:pPr>
            <a:r>
              <a:rPr lang="en-US" dirty="0" smtClean="0"/>
              <a:t>t = total</a:t>
            </a:r>
          </a:p>
          <a:p>
            <a:pPr lvl="2">
              <a:defRPr/>
            </a:pPr>
            <a:r>
              <a:rPr lang="en-US" dirty="0" smtClean="0"/>
              <a:t>l = air leaks</a:t>
            </a:r>
          </a:p>
          <a:p>
            <a:pPr lvl="2">
              <a:defRPr/>
            </a:pPr>
            <a:r>
              <a:rPr lang="en-US" dirty="0" smtClean="0"/>
              <a:t>f = foundation</a:t>
            </a:r>
          </a:p>
          <a:p>
            <a:pPr lvl="2">
              <a:defRPr/>
            </a:pPr>
            <a:r>
              <a:rPr lang="en-US" dirty="0" smtClean="0"/>
              <a:t>a = attic</a:t>
            </a:r>
          </a:p>
          <a:p>
            <a:pPr lvl="2">
              <a:defRPr/>
            </a:pPr>
            <a:r>
              <a:rPr lang="en-US" dirty="0" smtClean="0"/>
              <a:t>w = walls</a:t>
            </a:r>
          </a:p>
          <a:p>
            <a:pPr lvl="2">
              <a:defRPr/>
            </a:pPr>
            <a:r>
              <a:rPr lang="en-US" dirty="0" smtClean="0"/>
              <a:t>d = doors and windows</a:t>
            </a:r>
          </a:p>
          <a:p>
            <a:pPr lvl="2">
              <a:defRPr/>
            </a:pPr>
            <a:r>
              <a:rPr lang="en-US" dirty="0" smtClean="0"/>
              <a:t>c = constant for that house (solar gain, etc.)</a:t>
            </a:r>
          </a:p>
          <a:p>
            <a:pPr lvl="2">
              <a:defRPr/>
            </a:pPr>
            <a:r>
              <a:rPr lang="en-US" dirty="0" smtClean="0"/>
              <a:t>units: MJ </a:t>
            </a:r>
            <a:r>
              <a:rPr lang="en-US" dirty="0" err="1" smtClean="0"/>
              <a:t>megajoules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01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75928"/>
          </a:xfrm>
        </p:spPr>
        <p:txBody>
          <a:bodyPr/>
          <a:lstStyle/>
          <a:p>
            <a:r>
              <a:rPr lang="en-CA" sz="4000" dirty="0" smtClean="0"/>
              <a:t>Compulsory onsite cut = 25%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590571"/>
              </p:ext>
            </p:extLst>
          </p:nvPr>
        </p:nvGraphicFramePr>
        <p:xfrm>
          <a:off x="-116964" y="1268760"/>
          <a:ext cx="9260964" cy="4613945"/>
        </p:xfrm>
        <a:graphic>
          <a:graphicData uri="http://schemas.openxmlformats.org/presentationml/2006/ole">
            <p:oleObj spid="_x0000_s9222" name="Worksheet" r:id="rId3" imgW="10261600" imgH="5118100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6680" cy="1368152"/>
          </a:xfrm>
        </p:spPr>
        <p:txBody>
          <a:bodyPr/>
          <a:lstStyle/>
          <a:p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25% cut onsite </a:t>
            </a:r>
            <a:br>
              <a:rPr lang="en-US" sz="4000" dirty="0" smtClean="0"/>
            </a:br>
            <a:r>
              <a:rPr lang="en-US" sz="4000" dirty="0" smtClean="0"/>
              <a:t>or purchased at carbon auction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521"/>
            <a:ext cx="8229600" cy="3063240"/>
          </a:xfrm>
        </p:spPr>
        <p:txBody>
          <a:bodyPr/>
          <a:lstStyle/>
          <a:p>
            <a:r>
              <a:rPr lang="en-US" dirty="0" smtClean="0"/>
              <a:t>Lessons</a:t>
            </a:r>
          </a:p>
          <a:p>
            <a:pPr lvl="1"/>
            <a:r>
              <a:rPr lang="en-US" dirty="0"/>
              <a:t> S</a:t>
            </a:r>
            <a:r>
              <a:rPr lang="en-US" dirty="0" smtClean="0"/>
              <a:t>econd 25% is harder, more expensive</a:t>
            </a:r>
          </a:p>
          <a:p>
            <a:pPr lvl="1"/>
            <a:r>
              <a:rPr lang="en-US" dirty="0" smtClean="0"/>
              <a:t>50% cut is lower cost in older houses</a:t>
            </a:r>
          </a:p>
          <a:p>
            <a:pPr lvl="1"/>
            <a:r>
              <a:rPr lang="en-US" dirty="0" smtClean="0"/>
              <a:t>Wide range of actions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769100"/>
      </p:ext>
    </p:extLst>
  </p:cSld>
  <p:clrMapOvr>
    <a:masterClrMapping/>
  </p:clrMapOvr>
</p:sld>
</file>

<file path=ppt/theme/theme1.xml><?xml version="1.0" encoding="utf-8"?>
<a:theme xmlns:a="http://schemas.openxmlformats.org/drawingml/2006/main" name="Enviro_Colour">
  <a:themeElements>
    <a:clrScheme name="Custom 3">
      <a:dk1>
        <a:sysClr val="windowText" lastClr="000000"/>
      </a:dk1>
      <a:lt1>
        <a:srgbClr val="FFFFFF"/>
      </a:lt1>
      <a:dk2>
        <a:srgbClr val="E98300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Enviro_Colour</Template>
  <TotalTime>7220</TotalTime>
  <Words>536</Words>
  <Application>Microsoft Macintosh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Enviro_Colour</vt:lpstr>
      <vt:lpstr>Worksheet</vt:lpstr>
      <vt:lpstr>Teaching Energy Efficiency Workshop  Paul Parker, University of Waterloo </vt:lpstr>
      <vt:lpstr>Energy and Sustainability</vt:lpstr>
      <vt:lpstr>Energy Flow Diagram for Canada (mtoe): 2005</vt:lpstr>
      <vt:lpstr>Assignments: Develop Problem Solving Skills</vt:lpstr>
      <vt:lpstr>A1 Global Climate and Energy Systems</vt:lpstr>
      <vt:lpstr>A2: Objectives</vt:lpstr>
      <vt:lpstr>Heat Loss</vt:lpstr>
      <vt:lpstr>Compulsory onsite cut = 25%</vt:lpstr>
      <vt:lpstr>2nd 25% cut onsite  or purchased at carbon auction</vt:lpstr>
      <vt:lpstr>Heat Recovery Ventilator</vt:lpstr>
      <vt:lpstr>A3. Community Energy Plans cut emissions by 75%</vt:lpstr>
      <vt:lpstr>Net Zero Energy Possible Homes</vt:lpstr>
      <vt:lpstr>Eliakim’s Way Net Zero Homes</vt:lpstr>
      <vt:lpstr>Summary</vt:lpstr>
      <vt:lpstr>Other assessment?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irowland</dc:creator>
  <cp:lastModifiedBy>Kyla Tanner</cp:lastModifiedBy>
  <cp:revision>407</cp:revision>
  <cp:lastPrinted>2012-05-03T14:21:00Z</cp:lastPrinted>
  <dcterms:created xsi:type="dcterms:W3CDTF">2014-08-27T17:25:22Z</dcterms:created>
  <dcterms:modified xsi:type="dcterms:W3CDTF">2014-08-27T17:25:31Z</dcterms:modified>
</cp:coreProperties>
</file>