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648" r:id="rId1"/>
  </p:sldMasterIdLst>
  <p:notesMasterIdLst>
    <p:notesMasterId r:id="rId24"/>
  </p:notesMasterIdLst>
  <p:sldIdLst>
    <p:sldId id="256" r:id="rId2"/>
    <p:sldId id="284" r:id="rId3"/>
    <p:sldId id="308" r:id="rId4"/>
    <p:sldId id="305" r:id="rId5"/>
    <p:sldId id="306" r:id="rId6"/>
    <p:sldId id="307" r:id="rId7"/>
    <p:sldId id="265" r:id="rId8"/>
    <p:sldId id="290" r:id="rId9"/>
    <p:sldId id="291" r:id="rId10"/>
    <p:sldId id="311" r:id="rId11"/>
    <p:sldId id="314" r:id="rId12"/>
    <p:sldId id="288" r:id="rId13"/>
    <p:sldId id="289" r:id="rId14"/>
    <p:sldId id="257" r:id="rId15"/>
    <p:sldId id="283" r:id="rId16"/>
    <p:sldId id="285" r:id="rId17"/>
    <p:sldId id="312" r:id="rId18"/>
    <p:sldId id="313" r:id="rId19"/>
    <p:sldId id="317" r:id="rId20"/>
    <p:sldId id="316" r:id="rId21"/>
    <p:sldId id="315"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A26C9DF-991E-4184-8190-0050A3421E9A}" type="datetimeFigureOut">
              <a:rPr lang="en-US"/>
              <a:pPr>
                <a:defRPr/>
              </a:pPr>
              <a:t>8/29/14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A4A9FDE-B9C3-4140-A5A4-87C9A0DC99A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9014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0B0A8-6023-4EFA-A582-BE425C65E208}" type="slidenum">
              <a:rPr lang="en-US" smtClean="0"/>
              <a:pPr/>
              <a:t>2</a:t>
            </a:fld>
            <a:endParaRPr 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78022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4A9FDE-B9C3-4140-A5A4-87C9A0DC99A0}"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266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3D3EE29-EE98-4230-AAC9-09317C892139}" type="datetimeFigureOut">
              <a:rPr lang="en-US"/>
              <a:pPr>
                <a:defRPr/>
              </a:pPr>
              <a:t>8/29/14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0A7249D-9C72-491B-B2D3-35537B9851C7}"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66C1BB1-F0DC-4EF7-8634-9CAF3A708782}" type="datetimeFigureOut">
              <a:rPr lang="en-US"/>
              <a:pPr>
                <a:defRPr/>
              </a:pPr>
              <a:t>8/29/14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B53BD9D-3522-4863-9E22-42A00E3400BC}"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7D0ACE7-7964-497B-8E97-38B3C03AAEF6}" type="datetimeFigureOut">
              <a:rPr lang="en-US"/>
              <a:pPr>
                <a:defRPr/>
              </a:pPr>
              <a:t>8/29/14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D42A8B2-A5CB-4745-8AA3-A109D4A91E75}"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E60FF5A-376C-45CF-8B8B-47CCA4670495}" type="datetimeFigureOut">
              <a:rPr lang="en-US"/>
              <a:pPr>
                <a:defRPr/>
              </a:pPr>
              <a:t>8/29/14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D9522D-D2C4-400E-9B39-C375514E3A4D}"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65D27E-7349-4B35-8599-B9689C621D0D}" type="datetimeFigureOut">
              <a:rPr lang="en-US"/>
              <a:pPr>
                <a:defRPr/>
              </a:pPr>
              <a:t>8/29/14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4277A1E-6BD1-4A0D-A94E-C65A6FFC9E2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86404E1B-B83A-4107-9715-665F548CDF69}" type="datetimeFigureOut">
              <a:rPr lang="en-US"/>
              <a:pPr>
                <a:defRPr/>
              </a:pPr>
              <a:t>8/29/14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71CB2C0-401E-45E9-B0FB-BE77AEE7279F}"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D605699B-EE4D-4374-817F-F98486B2BEA1}" type="datetimeFigureOut">
              <a:rPr lang="en-US"/>
              <a:pPr>
                <a:defRPr/>
              </a:pPr>
              <a:t>8/29/14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95F975B-3E4D-4EED-BFEF-452ADCC500F0}"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EB6A2AA-C9D9-4F42-83F1-AE2E33FF211A}" type="datetimeFigureOut">
              <a:rPr lang="en-US"/>
              <a:pPr>
                <a:defRPr/>
              </a:pPr>
              <a:t>8/29/14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A722030D-EDBC-49AC-A803-EECA52343B8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295FF4-D229-44E2-AB59-E9B36B0E5FE8}" type="datetimeFigureOut">
              <a:rPr lang="en-US"/>
              <a:pPr>
                <a:defRPr/>
              </a:pPr>
              <a:t>8/29/14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8D4720B-43B6-4F2F-B9F2-B19BBDD3BD88}"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175F8-FB5B-470E-BA45-777080F5034E}" type="datetimeFigureOut">
              <a:rPr lang="en-US"/>
              <a:pPr>
                <a:defRPr/>
              </a:pPr>
              <a:t>8/29/14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92588C5-8FD8-4970-A4DC-C0E06D59314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0A8A96-925D-413B-9A6F-D951EEECBC94}" type="datetimeFigureOut">
              <a:rPr lang="en-US"/>
              <a:pPr>
                <a:defRPr/>
              </a:pPr>
              <a:t>8/29/14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D3B0DD4-46DD-4E2C-BE05-8C5B07D48242}"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6012B3-E015-4B5E-A9B7-E7A726640330}" type="datetimeFigureOut">
              <a:rPr lang="en-US"/>
              <a:pPr>
                <a:defRPr/>
              </a:pPr>
              <a:t>8/29/14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B0BF6C-B78C-483A-ADF8-33E2713733E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kerry.johnston@humber.ca"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rts-control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2726802"/>
            <a:ext cx="8382000" cy="1143000"/>
          </a:xfrm>
          <a:prstGeom prst="rect">
            <a:avLst/>
          </a:prstGeom>
        </p:spPr>
        <p:txBody>
          <a:bodyPr/>
          <a:lstStyle/>
          <a:p>
            <a:pPr marL="342900" indent="-342900" algn="ctr" fontAlgn="auto">
              <a:spcBef>
                <a:spcPct val="20000"/>
              </a:spcBef>
              <a:spcAft>
                <a:spcPts val="0"/>
              </a:spcAft>
              <a:defRPr/>
            </a:pPr>
            <a:r>
              <a:rPr lang="en-US" sz="3200" b="1" i="1" dirty="0">
                <a:latin typeface="+mn-lt"/>
              </a:rPr>
              <a:t>Sustainable Energy and Building Technology</a:t>
            </a:r>
          </a:p>
          <a:p>
            <a:pPr marL="342900" indent="-342900" algn="ctr" fontAlgn="auto">
              <a:spcBef>
                <a:spcPct val="20000"/>
              </a:spcBef>
              <a:spcAft>
                <a:spcPts val="0"/>
              </a:spcAft>
              <a:defRPr/>
            </a:pPr>
            <a:r>
              <a:rPr lang="en-US" sz="3200" b="1" i="1" dirty="0">
                <a:latin typeface="+mn-lt"/>
              </a:rPr>
              <a:t>3-Year Advanced Diploma</a:t>
            </a:r>
          </a:p>
          <a:p>
            <a:pPr marL="342900" indent="-342900" algn="ctr" fontAlgn="auto">
              <a:spcBef>
                <a:spcPct val="20000"/>
              </a:spcBef>
              <a:spcAft>
                <a:spcPts val="0"/>
              </a:spcAft>
              <a:defRPr/>
            </a:pPr>
            <a:r>
              <a:rPr lang="en-US" sz="2400" b="1" i="1" dirty="0" smtClean="0">
                <a:solidFill>
                  <a:srgbClr val="00B050"/>
                </a:solidFill>
                <a:latin typeface="+mn-lt"/>
              </a:rPr>
              <a:t>Teaching Energy Efficiency at the Post-Secondary Level</a:t>
            </a:r>
          </a:p>
          <a:p>
            <a:pPr marL="342900" indent="-342900" algn="ctr" fontAlgn="auto">
              <a:spcBef>
                <a:spcPct val="20000"/>
              </a:spcBef>
              <a:spcAft>
                <a:spcPts val="0"/>
              </a:spcAft>
              <a:defRPr/>
            </a:pPr>
            <a:r>
              <a:rPr lang="en-US" sz="2400" b="1" i="1" dirty="0" smtClean="0">
                <a:solidFill>
                  <a:srgbClr val="00B050"/>
                </a:solidFill>
                <a:latin typeface="+mn-lt"/>
              </a:rPr>
              <a:t>July 16-17, York University – Executive Learning Centre</a:t>
            </a:r>
            <a:endParaRPr lang="en-US" sz="2400" b="1" i="1" dirty="0">
              <a:solidFill>
                <a:srgbClr val="00B050"/>
              </a:solidFill>
              <a:latin typeface="+mn-lt"/>
            </a:endParaRPr>
          </a:p>
          <a:p>
            <a:pPr marL="342900" indent="-342900" algn="ctr" fontAlgn="auto">
              <a:spcBef>
                <a:spcPct val="20000"/>
              </a:spcBef>
              <a:spcAft>
                <a:spcPts val="0"/>
              </a:spcAft>
              <a:defRPr/>
            </a:pPr>
            <a:r>
              <a:rPr lang="en-US" sz="2800" b="1" i="1" dirty="0">
                <a:latin typeface="+mn-lt"/>
              </a:rPr>
              <a:t>Kerry Johnston</a:t>
            </a:r>
          </a:p>
        </p:txBody>
      </p:sp>
      <p:pic>
        <p:nvPicPr>
          <p:cNvPr id="2051" name="Picture 7"/>
          <p:cNvPicPr>
            <a:picLocks noChangeAspect="1" noChangeArrowheads="1"/>
          </p:cNvPicPr>
          <p:nvPr/>
        </p:nvPicPr>
        <p:blipFill>
          <a:blip r:embed="rId2" cstate="print"/>
          <a:srcRect/>
          <a:stretch>
            <a:fillRect/>
          </a:stretch>
        </p:blipFill>
        <p:spPr bwMode="auto">
          <a:xfrm>
            <a:off x="0" y="1828800"/>
            <a:ext cx="9144000" cy="762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0"/>
            <a:ext cx="9144000" cy="1619250"/>
          </a:xfrm>
          <a:prstGeom prst="rect">
            <a:avLst/>
          </a:prstGeom>
          <a:noFill/>
          <a:ln w="9525">
            <a:noFill/>
            <a:miter lim="800000"/>
            <a:headEnd/>
            <a:tailEnd/>
          </a:ln>
        </p:spPr>
      </p:pic>
      <p:pic>
        <p:nvPicPr>
          <p:cNvPr id="2053" name="Picture 6"/>
          <p:cNvPicPr>
            <a:picLocks noChangeAspect="1" noChangeArrowheads="1"/>
          </p:cNvPicPr>
          <p:nvPr/>
        </p:nvPicPr>
        <p:blipFill>
          <a:blip r:embed="rId4" cstate="print"/>
          <a:srcRect/>
          <a:stretch>
            <a:fillRect/>
          </a:stretch>
        </p:blipFill>
        <p:spPr bwMode="auto">
          <a:xfrm>
            <a:off x="0" y="5334000"/>
            <a:ext cx="9144000" cy="1524000"/>
          </a:xfrm>
          <a:prstGeom prst="rect">
            <a:avLst/>
          </a:prstGeom>
          <a:noFill/>
          <a:ln w="9525">
            <a:noFill/>
            <a:miter lim="800000"/>
            <a:headEnd/>
            <a:tailEnd/>
          </a:ln>
        </p:spPr>
      </p:pic>
      <p:sp>
        <p:nvSpPr>
          <p:cNvPr id="7" name="Rectangle 6"/>
          <p:cNvSpPr/>
          <p:nvPr/>
        </p:nvSpPr>
        <p:spPr>
          <a:xfrm>
            <a:off x="2971800" y="685800"/>
            <a:ext cx="838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5116" y="243069"/>
            <a:ext cx="1859742" cy="28304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61115" y="243069"/>
            <a:ext cx="3595409" cy="28719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2477" y="3752143"/>
            <a:ext cx="4084637" cy="323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391026"/>
            <a:ext cx="3609975" cy="31624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72168" y="3114997"/>
            <a:ext cx="5502593" cy="6253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3567052" y="4972234"/>
            <a:ext cx="5364786" cy="1477328"/>
          </a:xfrm>
          <a:prstGeom prst="rect">
            <a:avLst/>
          </a:prstGeom>
          <a:noFill/>
        </p:spPr>
        <p:txBody>
          <a:bodyPr wrap="square" rtlCol="0">
            <a:spAutoFit/>
          </a:bodyPr>
          <a:lstStyle/>
          <a:p>
            <a:pPr algn="ctr"/>
            <a:r>
              <a:rPr lang="en-US" b="1" i="1" dirty="0" smtClean="0">
                <a:solidFill>
                  <a:srgbClr val="7030A0"/>
                </a:solidFill>
              </a:rPr>
              <a:t>Why aren’t these big ideas easy to implement?</a:t>
            </a:r>
          </a:p>
          <a:p>
            <a:pPr algn="ctr"/>
            <a:endParaRPr lang="en-US" b="1" i="1" dirty="0" smtClean="0">
              <a:solidFill>
                <a:srgbClr val="7030A0"/>
              </a:solidFill>
            </a:endParaRPr>
          </a:p>
          <a:p>
            <a:pPr algn="ctr"/>
            <a:r>
              <a:rPr lang="en-US" b="1" i="1" dirty="0" smtClean="0">
                <a:solidFill>
                  <a:srgbClr val="7030A0"/>
                </a:solidFill>
              </a:rPr>
              <a:t>What’s the role of government?</a:t>
            </a:r>
          </a:p>
          <a:p>
            <a:pPr algn="ctr"/>
            <a:endParaRPr lang="en-US" b="1" i="1" dirty="0" smtClean="0">
              <a:solidFill>
                <a:srgbClr val="7030A0"/>
              </a:solidFill>
            </a:endParaRPr>
          </a:p>
          <a:p>
            <a:pPr algn="ctr"/>
            <a:r>
              <a:rPr lang="en-US" b="1" i="1" dirty="0" smtClean="0">
                <a:solidFill>
                  <a:srgbClr val="7030A0"/>
                </a:solidFill>
              </a:rPr>
              <a:t>Carrots and Sticks…</a:t>
            </a:r>
            <a:endParaRPr lang="en-US" b="1" i="1" dirty="0">
              <a:solidFill>
                <a:srgbClr val="7030A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70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476" y="1192193"/>
            <a:ext cx="8671050" cy="2420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322474" y="3738401"/>
            <a:ext cx="8520583" cy="2862322"/>
          </a:xfrm>
          <a:prstGeom prst="rect">
            <a:avLst/>
          </a:prstGeom>
          <a:noFill/>
        </p:spPr>
        <p:txBody>
          <a:bodyPr wrap="square" rtlCol="0">
            <a:spAutoFit/>
          </a:bodyPr>
          <a:lstStyle/>
          <a:p>
            <a:r>
              <a:rPr lang="en-US" b="1" i="1" dirty="0" smtClean="0">
                <a:solidFill>
                  <a:srgbClr val="7030A0"/>
                </a:solidFill>
              </a:rPr>
              <a:t>3</a:t>
            </a:r>
            <a:r>
              <a:rPr lang="en-US" b="1" i="1" baseline="30000" dirty="0" smtClean="0">
                <a:solidFill>
                  <a:srgbClr val="7030A0"/>
                </a:solidFill>
              </a:rPr>
              <a:t>rd</a:t>
            </a:r>
            <a:r>
              <a:rPr lang="en-US" b="1" i="1" dirty="0" smtClean="0">
                <a:solidFill>
                  <a:srgbClr val="7030A0"/>
                </a:solidFill>
              </a:rPr>
              <a:t> semester course – they’ve done basic building systems and processes, renewables, energy metrics, electric circuits, 2 x Tech Math, 2 x Communications</a:t>
            </a:r>
          </a:p>
          <a:p>
            <a:endParaRPr lang="en-US" b="1" i="1" dirty="0">
              <a:solidFill>
                <a:srgbClr val="7030A0"/>
              </a:solidFill>
            </a:endParaRPr>
          </a:p>
          <a:p>
            <a:r>
              <a:rPr lang="en-US" b="1" i="1" dirty="0" smtClean="0">
                <a:solidFill>
                  <a:srgbClr val="7030A0"/>
                </a:solidFill>
              </a:rPr>
              <a:t>Lectures, case studies: in-class + assignment based; student presentations; concept maps; guest speakers – grads at Enbridge, Kitchener Wilmot Power, Newfoundland Power, consultants – auditing, modeling; BAS consultants; municipalities… O. </a:t>
            </a:r>
            <a:r>
              <a:rPr lang="en-US" b="1" i="1" dirty="0" err="1" smtClean="0">
                <a:solidFill>
                  <a:srgbClr val="7030A0"/>
                </a:solidFill>
              </a:rPr>
              <a:t>Reg</a:t>
            </a:r>
            <a:r>
              <a:rPr lang="en-US" b="1" i="1" dirty="0" smtClean="0">
                <a:solidFill>
                  <a:srgbClr val="7030A0"/>
                </a:solidFill>
              </a:rPr>
              <a:t> 397-11</a:t>
            </a:r>
          </a:p>
          <a:p>
            <a:endParaRPr lang="en-US" b="1" i="1" dirty="0">
              <a:solidFill>
                <a:srgbClr val="7030A0"/>
              </a:solidFill>
            </a:endParaRPr>
          </a:p>
          <a:p>
            <a:r>
              <a:rPr lang="en-US" b="1" i="1" dirty="0" smtClean="0">
                <a:solidFill>
                  <a:srgbClr val="7030A0"/>
                </a:solidFill>
              </a:rPr>
              <a:t>Numbers mean something – outsider to insider</a:t>
            </a:r>
            <a:endParaRPr lang="en-US" b="1" i="1" dirty="0">
              <a:solidFill>
                <a:srgbClr val="7030A0"/>
              </a:solidFill>
            </a:endParaRPr>
          </a:p>
        </p:txBody>
      </p:sp>
      <p:sp>
        <p:nvSpPr>
          <p:cNvPr id="3" name="TextBox 2"/>
          <p:cNvSpPr txBox="1"/>
          <p:nvPr/>
        </p:nvSpPr>
        <p:spPr>
          <a:xfrm>
            <a:off x="185196" y="381965"/>
            <a:ext cx="8808330" cy="400110"/>
          </a:xfrm>
          <a:prstGeom prst="rect">
            <a:avLst/>
          </a:prstGeom>
          <a:noFill/>
        </p:spPr>
        <p:txBody>
          <a:bodyPr wrap="square" rtlCol="0">
            <a:spAutoFit/>
          </a:bodyPr>
          <a:lstStyle/>
          <a:p>
            <a:pPr algn="ctr"/>
            <a:r>
              <a:rPr lang="en-US" sz="2000" i="1" dirty="0" smtClean="0"/>
              <a:t>SNRG 208 Renewable Energy and Green Building Policies and Programs</a:t>
            </a:r>
            <a:endParaRPr lang="en-US" sz="20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859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838200" y="-1066800"/>
            <a:ext cx="10439400" cy="835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81000" y="-609600"/>
            <a:ext cx="9810750" cy="784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3" descr="I:\Departmental\Applied Technology\Marketing\IMAGEArchive\Arboretum photos\Urban Ecology Centre\humber ecology cntr (27).jpg"/>
          <p:cNvPicPr>
            <a:picLocks noChangeAspect="1" noChangeArrowheads="1"/>
          </p:cNvPicPr>
          <p:nvPr/>
        </p:nvPicPr>
        <p:blipFill>
          <a:blip r:embed="rId2" cstate="print"/>
          <a:srcRect/>
          <a:stretch>
            <a:fillRect/>
          </a:stretch>
        </p:blipFill>
        <p:spPr bwMode="auto">
          <a:xfrm>
            <a:off x="0" y="0"/>
            <a:ext cx="4359275" cy="2895600"/>
          </a:xfrm>
          <a:prstGeom prst="rect">
            <a:avLst/>
          </a:prstGeom>
          <a:noFill/>
          <a:ln w="9525">
            <a:noFill/>
            <a:miter lim="800000"/>
            <a:headEnd/>
            <a:tailEnd/>
          </a:ln>
        </p:spPr>
      </p:pic>
      <p:pic>
        <p:nvPicPr>
          <p:cNvPr id="12291" name="Picture 4" descr="I:\Departmental\Applied Technology\Marketing\IMAGEArchive\Arboretum photos\Urban Ecology Centre\humber ecology cntr (55).jpg"/>
          <p:cNvPicPr>
            <a:picLocks noChangeAspect="1" noChangeArrowheads="1"/>
          </p:cNvPicPr>
          <p:nvPr/>
        </p:nvPicPr>
        <p:blipFill>
          <a:blip r:embed="rId3" cstate="print"/>
          <a:srcRect/>
          <a:stretch>
            <a:fillRect/>
          </a:stretch>
        </p:blipFill>
        <p:spPr bwMode="auto">
          <a:xfrm>
            <a:off x="914400" y="3810000"/>
            <a:ext cx="7469188" cy="3048000"/>
          </a:xfrm>
          <a:prstGeom prst="rect">
            <a:avLst/>
          </a:prstGeom>
          <a:noFill/>
          <a:ln w="9525">
            <a:noFill/>
            <a:miter lim="800000"/>
            <a:headEnd/>
            <a:tailEnd/>
          </a:ln>
        </p:spPr>
      </p:pic>
      <p:pic>
        <p:nvPicPr>
          <p:cNvPr id="12292" name="Picture 5" descr="I:\Departmental\Applied Technology\Marketing\IMAGEArchive\Arboretum photos\Urban Ecology Centre\humber ecology cntr (125).jpg"/>
          <p:cNvPicPr>
            <a:picLocks noChangeAspect="1" noChangeArrowheads="1"/>
          </p:cNvPicPr>
          <p:nvPr/>
        </p:nvPicPr>
        <p:blipFill>
          <a:blip r:embed="rId4" cstate="print"/>
          <a:srcRect/>
          <a:stretch>
            <a:fillRect/>
          </a:stretch>
        </p:blipFill>
        <p:spPr bwMode="auto">
          <a:xfrm>
            <a:off x="4799013" y="0"/>
            <a:ext cx="4344987" cy="2895600"/>
          </a:xfrm>
          <a:prstGeom prst="rect">
            <a:avLst/>
          </a:prstGeom>
          <a:noFill/>
          <a:ln w="9525">
            <a:noFill/>
            <a:miter lim="800000"/>
            <a:headEnd/>
            <a:tailEnd/>
          </a:ln>
        </p:spPr>
      </p:pic>
      <p:sp>
        <p:nvSpPr>
          <p:cNvPr id="12293" name="TextBox 4"/>
          <p:cNvSpPr txBox="1">
            <a:spLocks noChangeArrowheads="1"/>
          </p:cNvSpPr>
          <p:nvPr/>
        </p:nvSpPr>
        <p:spPr bwMode="auto">
          <a:xfrm>
            <a:off x="381000" y="3124200"/>
            <a:ext cx="8610600" cy="584200"/>
          </a:xfrm>
          <a:prstGeom prst="rect">
            <a:avLst/>
          </a:prstGeom>
          <a:noFill/>
          <a:ln w="9525">
            <a:noFill/>
            <a:miter lim="800000"/>
            <a:headEnd/>
            <a:tailEnd/>
          </a:ln>
        </p:spPr>
        <p:txBody>
          <a:bodyPr>
            <a:spAutoFit/>
          </a:bodyPr>
          <a:lstStyle/>
          <a:p>
            <a:pPr algn="ctr"/>
            <a:r>
              <a:rPr lang="en-CA" sz="3200" b="1" i="1">
                <a:solidFill>
                  <a:srgbClr val="00B050"/>
                </a:solidFill>
                <a:latin typeface="Calibri" pitchFamily="34" charset="0"/>
              </a:rPr>
              <a:t>Humber’s LEED Gold Centre for Urban Ecology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292350"/>
          <a:ext cx="9144000" cy="4564966"/>
        </p:xfrm>
        <a:graphic>
          <a:graphicData uri="http://schemas.openxmlformats.org/drawingml/2006/table">
            <a:tbl>
              <a:tblPr/>
              <a:tblGrid>
                <a:gridCol w="2286000"/>
                <a:gridCol w="2286000"/>
                <a:gridCol w="2286000"/>
                <a:gridCol w="2286000"/>
              </a:tblGrid>
              <a:tr h="710112">
                <a:tc>
                  <a:txBody>
                    <a:bodyPr/>
                    <a:lstStyle/>
                    <a:p>
                      <a:pPr algn="ctr"/>
                      <a:r>
                        <a:rPr lang="en-US" sz="1800" dirty="0"/>
                        <a:t>Installed Capacity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2003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smtClean="0"/>
                        <a:t>2010</a:t>
                      </a:r>
                      <a:endParaRPr lang="en-US" sz="1800" dirty="0"/>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2030</a:t>
                      </a:r>
                      <a:br>
                        <a:rPr lang="en-US" sz="1800"/>
                      </a:br>
                      <a:r>
                        <a:rPr lang="en-US" sz="1800"/>
                        <a:t>(Projected)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5767">
                <a:tc>
                  <a:txBody>
                    <a:bodyPr/>
                    <a:lstStyle/>
                    <a:p>
                      <a:pPr algn="ctr"/>
                      <a:r>
                        <a:rPr lang="en-US" sz="1800"/>
                        <a:t>Nuclear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10,061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11,446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12,000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10112">
                <a:tc>
                  <a:txBody>
                    <a:bodyPr/>
                    <a:lstStyle/>
                    <a:p>
                      <a:pPr algn="ctr"/>
                      <a:r>
                        <a:rPr lang="en-US" sz="1800"/>
                        <a:t>Renewables – Hydroelectric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7,880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8,127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9,000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14459">
                <a:tc>
                  <a:txBody>
                    <a:bodyPr/>
                    <a:lstStyle/>
                    <a:p>
                      <a:pPr algn="ctr"/>
                      <a:r>
                        <a:rPr lang="en-US" sz="2000" b="1" i="1" dirty="0">
                          <a:solidFill>
                            <a:srgbClr val="00B050"/>
                          </a:solidFill>
                        </a:rPr>
                        <a:t>Renewables – Wind, Solar, </a:t>
                      </a:r>
                      <a:r>
                        <a:rPr lang="en-US" sz="2000" b="1" i="1" dirty="0" err="1">
                          <a:solidFill>
                            <a:srgbClr val="00B050"/>
                          </a:solidFill>
                        </a:rPr>
                        <a:t>Bioenergy</a:t>
                      </a:r>
                      <a:r>
                        <a:rPr lang="en-US" sz="2000" b="1" i="1" dirty="0">
                          <a:solidFill>
                            <a:srgbClr val="00B050"/>
                          </a:solidFill>
                        </a:rPr>
                        <a:t>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b="1" i="1" dirty="0">
                          <a:solidFill>
                            <a:srgbClr val="00B050"/>
                          </a:solidFill>
                        </a:rPr>
                        <a:t>155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b="1" i="1" dirty="0">
                          <a:solidFill>
                            <a:srgbClr val="00B050"/>
                          </a:solidFill>
                        </a:rPr>
                        <a:t>1,657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000" b="1" i="1" dirty="0">
                          <a:solidFill>
                            <a:srgbClr val="00B050"/>
                          </a:solidFill>
                        </a:rPr>
                        <a:t>10,700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5767">
                <a:tc>
                  <a:txBody>
                    <a:bodyPr/>
                    <a:lstStyle/>
                    <a:p>
                      <a:pPr algn="ctr"/>
                      <a:r>
                        <a:rPr lang="en-US" sz="1800"/>
                        <a:t>Gas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4,364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9,424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9,200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5767">
                <a:tc>
                  <a:txBody>
                    <a:bodyPr/>
                    <a:lstStyle/>
                    <a:p>
                      <a:pPr algn="ctr"/>
                      <a:r>
                        <a:rPr lang="en-US" sz="1800"/>
                        <a:t>Coal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7,546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4,484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07215">
                <a:tc>
                  <a:txBody>
                    <a:bodyPr/>
                    <a:lstStyle/>
                    <a:p>
                      <a:pPr algn="ctr"/>
                      <a:r>
                        <a:rPr lang="en-US" sz="2400" b="1" i="1" dirty="0">
                          <a:solidFill>
                            <a:srgbClr val="00B050"/>
                          </a:solidFill>
                        </a:rPr>
                        <a:t>Conservation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400" b="1" i="1" dirty="0">
                          <a:solidFill>
                            <a:srgbClr val="00B050"/>
                          </a:solidFill>
                        </a:rPr>
                        <a:t>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400" b="1" i="1" dirty="0">
                          <a:solidFill>
                            <a:srgbClr val="00B050"/>
                          </a:solidFill>
                        </a:rPr>
                        <a:t>1,837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2400" b="1" i="1" dirty="0">
                          <a:solidFill>
                            <a:srgbClr val="00B050"/>
                          </a:solidFill>
                        </a:rPr>
                        <a:t>7,100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5767">
                <a:tc>
                  <a:txBody>
                    <a:bodyPr/>
                    <a:lstStyle/>
                    <a:p>
                      <a:pPr algn="ctr"/>
                      <a:r>
                        <a:rPr lang="en-US" sz="1800"/>
                        <a:t>Total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30,006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a:t>36,975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800" dirty="0"/>
                        <a:t>48,000 </a:t>
                      </a:r>
                    </a:p>
                  </a:txBody>
                  <a:tcPr marL="91442" marR="91442" marT="45707" marB="45707"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6" name="Rectangle 3"/>
          <p:cNvSpPr txBox="1">
            <a:spLocks noChangeArrowheads="1"/>
          </p:cNvSpPr>
          <p:nvPr/>
        </p:nvSpPr>
        <p:spPr>
          <a:xfrm>
            <a:off x="288925" y="1687513"/>
            <a:ext cx="8382000" cy="690562"/>
          </a:xfrm>
          <a:prstGeom prst="rect">
            <a:avLst/>
          </a:prstGeom>
        </p:spPr>
        <p:txBody>
          <a:bodyPr/>
          <a:lstStyle/>
          <a:p>
            <a:pPr marL="342900" indent="-342900" algn="ctr" fontAlgn="auto">
              <a:spcBef>
                <a:spcPct val="20000"/>
              </a:spcBef>
              <a:spcAft>
                <a:spcPts val="0"/>
              </a:spcAft>
              <a:defRPr/>
            </a:pPr>
            <a:r>
              <a:rPr lang="en-US" sz="3200" b="1" i="1" dirty="0">
                <a:latin typeface="+mn-lt"/>
              </a:rPr>
              <a:t>Ontario’s Long Term Energy Plan</a:t>
            </a:r>
          </a:p>
        </p:txBody>
      </p:sp>
      <p:pic>
        <p:nvPicPr>
          <p:cNvPr id="4132" name="Picture 4"/>
          <p:cNvPicPr>
            <a:picLocks noChangeAspect="1" noChangeArrowheads="1"/>
          </p:cNvPicPr>
          <p:nvPr/>
        </p:nvPicPr>
        <p:blipFill>
          <a:blip r:embed="rId2" cstate="print"/>
          <a:srcRect/>
          <a:stretch>
            <a:fillRect/>
          </a:stretch>
        </p:blipFill>
        <p:spPr bwMode="auto">
          <a:xfrm>
            <a:off x="0" y="0"/>
            <a:ext cx="9144000" cy="1619250"/>
          </a:xfrm>
          <a:prstGeom prst="rect">
            <a:avLst/>
          </a:prstGeom>
          <a:noFill/>
          <a:ln w="9525">
            <a:noFill/>
            <a:miter lim="800000"/>
            <a:headEnd/>
            <a:tailEnd/>
          </a:ln>
        </p:spPr>
      </p:pic>
      <p:sp>
        <p:nvSpPr>
          <p:cNvPr id="5" name="Rectangle 4"/>
          <p:cNvSpPr/>
          <p:nvPr/>
        </p:nvSpPr>
        <p:spPr>
          <a:xfrm>
            <a:off x="2971800" y="685800"/>
            <a:ext cx="838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785150" y="4767805"/>
          <a:ext cx="7543800" cy="1925632"/>
        </p:xfrm>
        <a:graphic>
          <a:graphicData uri="http://schemas.openxmlformats.org/drawingml/2006/table">
            <a:tbl>
              <a:tblPr/>
              <a:tblGrid>
                <a:gridCol w="2514600"/>
                <a:gridCol w="2514600"/>
                <a:gridCol w="2514600"/>
              </a:tblGrid>
              <a:tr h="828352">
                <a:tc>
                  <a:txBody>
                    <a:bodyPr/>
                    <a:lstStyle/>
                    <a:p>
                      <a:pPr algn="ctr"/>
                      <a:r>
                        <a:rPr lang="en-US" b="1" dirty="0"/>
                        <a:t>Season</a:t>
                      </a:r>
                      <a:endParaRPr lang="en-US" dirty="0"/>
                    </a:p>
                  </a:txBody>
                  <a:tcPr anchor="ctr">
                    <a:lnL>
                      <a:noFill/>
                    </a:lnL>
                    <a:lnR>
                      <a:noFill/>
                    </a:lnR>
                    <a:lnT>
                      <a:noFill/>
                    </a:lnT>
                    <a:lnB>
                      <a:noFill/>
                    </a:lnB>
                    <a:solidFill>
                      <a:srgbClr val="CCCCCC"/>
                    </a:solidFill>
                  </a:tcPr>
                </a:tc>
                <a:tc>
                  <a:txBody>
                    <a:bodyPr/>
                    <a:lstStyle/>
                    <a:p>
                      <a:pPr algn="ctr"/>
                      <a:r>
                        <a:rPr lang="en-US" b="1" dirty="0"/>
                        <a:t>Seasonal Normal</a:t>
                      </a:r>
                      <a:br>
                        <a:rPr lang="en-US" b="1" dirty="0"/>
                      </a:br>
                      <a:r>
                        <a:rPr lang="en-US" b="1" dirty="0"/>
                        <a:t>Weather Peak (MW)</a:t>
                      </a:r>
                      <a:endParaRPr lang="en-US" dirty="0"/>
                    </a:p>
                  </a:txBody>
                  <a:tcPr anchor="ctr">
                    <a:lnL>
                      <a:noFill/>
                    </a:lnL>
                    <a:lnR>
                      <a:noFill/>
                    </a:lnR>
                    <a:lnT>
                      <a:noFill/>
                    </a:lnT>
                    <a:lnB>
                      <a:noFill/>
                    </a:lnB>
                    <a:solidFill>
                      <a:srgbClr val="CCCCCC"/>
                    </a:solidFill>
                  </a:tcPr>
                </a:tc>
                <a:tc>
                  <a:txBody>
                    <a:bodyPr/>
                    <a:lstStyle/>
                    <a:p>
                      <a:pPr algn="ctr"/>
                      <a:r>
                        <a:rPr lang="en-US" b="1"/>
                        <a:t>Extreme Weather</a:t>
                      </a:r>
                      <a:br>
                        <a:rPr lang="en-US" b="1"/>
                      </a:br>
                      <a:r>
                        <a:rPr lang="en-US" b="1"/>
                        <a:t>Peak (MW)</a:t>
                      </a:r>
                      <a:endParaRPr lang="en-US"/>
                    </a:p>
                  </a:txBody>
                  <a:tcPr anchor="ctr">
                    <a:lnL>
                      <a:noFill/>
                    </a:lnL>
                    <a:lnR>
                      <a:noFill/>
                    </a:lnR>
                    <a:lnT>
                      <a:noFill/>
                    </a:lnT>
                    <a:lnB>
                      <a:noFill/>
                    </a:lnB>
                    <a:solidFill>
                      <a:srgbClr val="CCCCCC"/>
                    </a:solidFill>
                  </a:tcPr>
                </a:tc>
              </a:tr>
              <a:tr h="254877">
                <a:tc>
                  <a:txBody>
                    <a:bodyPr/>
                    <a:lstStyle/>
                    <a:p>
                      <a:pPr algn="ctr"/>
                      <a:r>
                        <a:rPr lang="en-US" dirty="0"/>
                        <a:t>Summer 2011 </a:t>
                      </a:r>
                    </a:p>
                  </a:txBody>
                  <a:tcPr anchor="ctr">
                    <a:lnL>
                      <a:noFill/>
                    </a:lnL>
                    <a:lnR>
                      <a:noFill/>
                    </a:lnR>
                    <a:lnT>
                      <a:noFill/>
                    </a:lnT>
                    <a:lnB>
                      <a:noFill/>
                    </a:lnB>
                  </a:tcPr>
                </a:tc>
                <a:tc>
                  <a:txBody>
                    <a:bodyPr/>
                    <a:lstStyle/>
                    <a:p>
                      <a:pPr algn="ctr"/>
                      <a:r>
                        <a:rPr lang="en-US"/>
                        <a:t>23,539</a:t>
                      </a:r>
                    </a:p>
                  </a:txBody>
                  <a:tcPr anchor="ctr">
                    <a:lnL>
                      <a:noFill/>
                    </a:lnL>
                    <a:lnR>
                      <a:noFill/>
                    </a:lnR>
                    <a:lnT>
                      <a:noFill/>
                    </a:lnT>
                    <a:lnB>
                      <a:noFill/>
                    </a:lnB>
                  </a:tcPr>
                </a:tc>
                <a:tc>
                  <a:txBody>
                    <a:bodyPr/>
                    <a:lstStyle/>
                    <a:p>
                      <a:pPr algn="ctr"/>
                      <a:r>
                        <a:rPr lang="en-US"/>
                        <a:t>26,073</a:t>
                      </a:r>
                    </a:p>
                  </a:txBody>
                  <a:tcPr anchor="ctr">
                    <a:lnL>
                      <a:noFill/>
                    </a:lnL>
                    <a:lnR>
                      <a:noFill/>
                    </a:lnR>
                    <a:lnT>
                      <a:noFill/>
                    </a:lnT>
                    <a:lnB>
                      <a:noFill/>
                    </a:lnB>
                  </a:tcPr>
                </a:tc>
              </a:tr>
              <a:tr h="254877">
                <a:tc>
                  <a:txBody>
                    <a:bodyPr/>
                    <a:lstStyle/>
                    <a:p>
                      <a:pPr algn="ctr"/>
                      <a:r>
                        <a:rPr lang="en-US"/>
                        <a:t>Winter 2011-12</a:t>
                      </a:r>
                    </a:p>
                  </a:txBody>
                  <a:tcPr anchor="ctr">
                    <a:lnL>
                      <a:noFill/>
                    </a:lnL>
                    <a:lnR>
                      <a:noFill/>
                    </a:lnR>
                    <a:lnT>
                      <a:noFill/>
                    </a:lnT>
                    <a:lnB>
                      <a:noFill/>
                    </a:lnB>
                  </a:tcPr>
                </a:tc>
                <a:tc>
                  <a:txBody>
                    <a:bodyPr/>
                    <a:lstStyle/>
                    <a:p>
                      <a:pPr algn="ctr"/>
                      <a:r>
                        <a:rPr lang="en-US"/>
                        <a:t>22,495</a:t>
                      </a:r>
                    </a:p>
                  </a:txBody>
                  <a:tcPr anchor="ctr">
                    <a:lnL>
                      <a:noFill/>
                    </a:lnL>
                    <a:lnR>
                      <a:noFill/>
                    </a:lnR>
                    <a:lnT>
                      <a:noFill/>
                    </a:lnT>
                    <a:lnB>
                      <a:noFill/>
                    </a:lnB>
                  </a:tcPr>
                </a:tc>
                <a:tc>
                  <a:txBody>
                    <a:bodyPr/>
                    <a:lstStyle/>
                    <a:p>
                      <a:pPr algn="ctr"/>
                      <a:r>
                        <a:rPr lang="en-US"/>
                        <a:t>23,765</a:t>
                      </a:r>
                    </a:p>
                  </a:txBody>
                  <a:tcPr anchor="ctr">
                    <a:lnL>
                      <a:noFill/>
                    </a:lnL>
                    <a:lnR>
                      <a:noFill/>
                    </a:lnR>
                    <a:lnT>
                      <a:noFill/>
                    </a:lnT>
                    <a:lnB>
                      <a:noFill/>
                    </a:lnB>
                  </a:tcPr>
                </a:tc>
              </a:tr>
              <a:tr h="254877">
                <a:tc>
                  <a:txBody>
                    <a:bodyPr/>
                    <a:lstStyle/>
                    <a:p>
                      <a:pPr algn="ctr"/>
                      <a:r>
                        <a:rPr lang="en-US" dirty="0"/>
                        <a:t>Summer 2012</a:t>
                      </a:r>
                    </a:p>
                  </a:txBody>
                  <a:tcPr anchor="ctr">
                    <a:lnL>
                      <a:noFill/>
                    </a:lnL>
                    <a:lnR>
                      <a:noFill/>
                    </a:lnR>
                    <a:lnT>
                      <a:noFill/>
                    </a:lnT>
                    <a:lnB>
                      <a:noFill/>
                    </a:lnB>
                  </a:tcPr>
                </a:tc>
                <a:tc>
                  <a:txBody>
                    <a:bodyPr/>
                    <a:lstStyle/>
                    <a:p>
                      <a:pPr algn="ctr"/>
                      <a:r>
                        <a:rPr lang="en-US" dirty="0"/>
                        <a:t>23,712</a:t>
                      </a:r>
                    </a:p>
                  </a:txBody>
                  <a:tcPr anchor="ctr">
                    <a:lnL>
                      <a:noFill/>
                    </a:lnL>
                    <a:lnR>
                      <a:noFill/>
                    </a:lnR>
                    <a:lnT>
                      <a:noFill/>
                    </a:lnT>
                    <a:lnB>
                      <a:noFill/>
                    </a:lnB>
                  </a:tcPr>
                </a:tc>
                <a:tc>
                  <a:txBody>
                    <a:bodyPr/>
                    <a:lstStyle/>
                    <a:p>
                      <a:pPr algn="ctr"/>
                      <a:r>
                        <a:rPr lang="en-US" dirty="0"/>
                        <a:t>26,269</a:t>
                      </a:r>
                    </a:p>
                  </a:txBody>
                  <a:tcPr anchor="ctr">
                    <a:lnL>
                      <a:noFill/>
                    </a:lnL>
                    <a:lnR>
                      <a:noFill/>
                    </a:lnR>
                    <a:lnT>
                      <a:noFill/>
                    </a:lnT>
                    <a:lnB>
                      <a:noFill/>
                    </a:lnB>
                  </a:tcPr>
                </a:tc>
              </a:tr>
            </a:tbl>
          </a:graphicData>
        </a:graphic>
      </p:graphicFrame>
      <p:pic>
        <p:nvPicPr>
          <p:cNvPr id="6163" name="Picture 19" descr="Energy-Output-by-Fuel-Type-2013_for-web-v2.png"/>
          <p:cNvPicPr>
            <a:picLocks noChangeAspect="1" noChangeArrowheads="1"/>
          </p:cNvPicPr>
          <p:nvPr/>
        </p:nvPicPr>
        <p:blipFill>
          <a:blip r:embed="rId2" cstate="print"/>
          <a:srcRect/>
          <a:stretch>
            <a:fillRect/>
          </a:stretch>
        </p:blipFill>
        <p:spPr bwMode="auto">
          <a:xfrm>
            <a:off x="0" y="1306491"/>
            <a:ext cx="4226363" cy="2871969"/>
          </a:xfrm>
          <a:prstGeom prst="rect">
            <a:avLst/>
          </a:prstGeom>
          <a:noFill/>
        </p:spPr>
      </p:pic>
      <p:sp>
        <p:nvSpPr>
          <p:cNvPr id="7" name="Rectangle 6"/>
          <p:cNvSpPr/>
          <p:nvPr/>
        </p:nvSpPr>
        <p:spPr>
          <a:xfrm>
            <a:off x="147020" y="732629"/>
            <a:ext cx="3976281" cy="369332"/>
          </a:xfrm>
          <a:prstGeom prst="rect">
            <a:avLst/>
          </a:prstGeom>
        </p:spPr>
        <p:txBody>
          <a:bodyPr wrap="none">
            <a:spAutoFit/>
          </a:bodyPr>
          <a:lstStyle/>
          <a:p>
            <a:r>
              <a:rPr lang="en-US" b="1" dirty="0" smtClean="0"/>
              <a:t>Energy Output By Fuel Type 2013</a:t>
            </a:r>
            <a:endParaRPr lang="en-US" b="1" dirty="0"/>
          </a:p>
        </p:txBody>
      </p:sp>
      <p:sp>
        <p:nvSpPr>
          <p:cNvPr id="6164" name="Rectangle 20"/>
          <p:cNvSpPr>
            <a:spLocks noChangeArrowheads="1"/>
          </p:cNvSpPr>
          <p:nvPr/>
        </p:nvSpPr>
        <p:spPr bwMode="auto">
          <a:xfrm>
            <a:off x="0" y="33566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66" name="Picture 22" descr="Installed-Capacity-by-Fuel-Type-Jan-14--for-Power-Data_V2.png"/>
          <p:cNvPicPr>
            <a:picLocks noChangeAspect="1" noChangeArrowheads="1"/>
          </p:cNvPicPr>
          <p:nvPr/>
        </p:nvPicPr>
        <p:blipFill>
          <a:blip r:embed="rId3" cstate="print"/>
          <a:srcRect/>
          <a:stretch>
            <a:fillRect/>
          </a:stretch>
        </p:blipFill>
        <p:spPr bwMode="auto">
          <a:xfrm>
            <a:off x="4935918" y="1051143"/>
            <a:ext cx="4026663" cy="3370385"/>
          </a:xfrm>
          <a:prstGeom prst="rect">
            <a:avLst/>
          </a:prstGeom>
          <a:noFill/>
        </p:spPr>
      </p:pic>
      <p:sp>
        <p:nvSpPr>
          <p:cNvPr id="12" name="Rectangle 11"/>
          <p:cNvSpPr/>
          <p:nvPr/>
        </p:nvSpPr>
        <p:spPr>
          <a:xfrm>
            <a:off x="4417107" y="721051"/>
            <a:ext cx="4726893" cy="646331"/>
          </a:xfrm>
          <a:prstGeom prst="rect">
            <a:avLst/>
          </a:prstGeom>
        </p:spPr>
        <p:txBody>
          <a:bodyPr wrap="square">
            <a:spAutoFit/>
          </a:bodyPr>
          <a:lstStyle/>
          <a:p>
            <a:r>
              <a:rPr lang="en-US" b="1" dirty="0" smtClean="0"/>
              <a:t>Current Supply Mix - Potential 32,961 MW </a:t>
            </a:r>
          </a:p>
          <a:p>
            <a:endParaRPr lang="en-US" b="1" dirty="0"/>
          </a:p>
        </p:txBody>
      </p:sp>
      <p:sp>
        <p:nvSpPr>
          <p:cNvPr id="13" name="TextBox 12"/>
          <p:cNvSpPr txBox="1"/>
          <p:nvPr/>
        </p:nvSpPr>
        <p:spPr>
          <a:xfrm>
            <a:off x="694481" y="43278"/>
            <a:ext cx="7407798" cy="584775"/>
          </a:xfrm>
          <a:prstGeom prst="rect">
            <a:avLst/>
          </a:prstGeom>
          <a:noFill/>
        </p:spPr>
        <p:txBody>
          <a:bodyPr wrap="square" rtlCol="0">
            <a:spAutoFit/>
          </a:bodyPr>
          <a:lstStyle/>
          <a:p>
            <a:pPr algn="ctr"/>
            <a:r>
              <a:rPr lang="en-US" sz="3200" b="1" i="1" dirty="0" smtClean="0"/>
              <a:t>Electricity in Ontario</a:t>
            </a:r>
            <a:endParaRPr lang="en-US" sz="32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699714"/>
            <a:ext cx="10018642" cy="8014913"/>
          </a:xfrm>
          <a:prstGeom prst="rect">
            <a:avLst/>
          </a:prstGeom>
          <a:noFill/>
          <a:ln w="9525">
            <a:noFill/>
            <a:miter lim="800000"/>
            <a:headEnd/>
            <a:tailEnd/>
          </a:ln>
        </p:spPr>
      </p:pic>
      <p:cxnSp>
        <p:nvCxnSpPr>
          <p:cNvPr id="4" name="Straight Arrow Connector 3"/>
          <p:cNvCxnSpPr/>
          <p:nvPr/>
        </p:nvCxnSpPr>
        <p:spPr>
          <a:xfrm flipH="1">
            <a:off x="4666129" y="2353235"/>
            <a:ext cx="941295" cy="484094"/>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6602506" y="4155141"/>
            <a:ext cx="1214719" cy="24652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18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512063"/>
            <a:ext cx="10332720" cy="8266176"/>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754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914400"/>
            <a:ext cx="12192000" cy="975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47" name="TextBox 2"/>
          <p:cNvSpPr txBox="1">
            <a:spLocks noChangeArrowheads="1"/>
          </p:cNvSpPr>
          <p:nvPr/>
        </p:nvSpPr>
        <p:spPr bwMode="auto">
          <a:xfrm>
            <a:off x="685800" y="0"/>
            <a:ext cx="27432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latin typeface="Calibri" pitchFamily="34" charset="0"/>
              </a:rPr>
              <a:t>Enbridge Gas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6291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0" y="1820119"/>
            <a:ext cx="9144000" cy="4572000"/>
          </a:xfrm>
          <a:prstGeom prst="rect">
            <a:avLst/>
          </a:prstGeom>
          <a:noFill/>
          <a:ln w="9525">
            <a:noFill/>
            <a:miter lim="800000"/>
            <a:headEnd/>
            <a:tailEnd/>
          </a:ln>
        </p:spPr>
        <p:txBody>
          <a:bodyPr/>
          <a:lstStyle/>
          <a:p>
            <a:pPr marL="800100" lvl="1" indent="-342900" defTabSz="457200">
              <a:spcBef>
                <a:spcPct val="20000"/>
              </a:spcBef>
              <a:defRPr/>
            </a:pPr>
            <a:r>
              <a:rPr lang="en-US" sz="2000" b="1" i="1" dirty="0">
                <a:solidFill>
                  <a:srgbClr val="00B050"/>
                </a:solidFill>
                <a:latin typeface="Calibri" pitchFamily="34" charset="0"/>
              </a:rPr>
              <a:t>The </a:t>
            </a:r>
            <a:r>
              <a:rPr lang="en-US" sz="2000" b="1" i="1" dirty="0" smtClean="0">
                <a:solidFill>
                  <a:srgbClr val="00B050"/>
                </a:solidFill>
                <a:latin typeface="Calibri" pitchFamily="34" charset="0"/>
              </a:rPr>
              <a:t>program </a:t>
            </a:r>
            <a:r>
              <a:rPr lang="en-US" sz="2000" b="1" i="1" dirty="0">
                <a:solidFill>
                  <a:srgbClr val="00B050"/>
                </a:solidFill>
                <a:latin typeface="Calibri" pitchFamily="34" charset="0"/>
              </a:rPr>
              <a:t>prepares graduates </a:t>
            </a:r>
            <a:r>
              <a:rPr lang="en-US" sz="2000" b="1" i="1" dirty="0" smtClean="0">
                <a:solidFill>
                  <a:srgbClr val="00B050"/>
                </a:solidFill>
                <a:latin typeface="Calibri" pitchFamily="34" charset="0"/>
              </a:rPr>
              <a:t>for project </a:t>
            </a:r>
            <a:r>
              <a:rPr lang="en-US" sz="2000" b="1" i="1" dirty="0">
                <a:solidFill>
                  <a:srgbClr val="00B050"/>
                </a:solidFill>
                <a:latin typeface="Calibri" pitchFamily="34" charset="0"/>
              </a:rPr>
              <a:t>management roles related to</a:t>
            </a:r>
            <a:r>
              <a:rPr lang="en-US" sz="2000" b="1" i="1" dirty="0" smtClean="0">
                <a:solidFill>
                  <a:srgbClr val="00B050"/>
                </a:solidFill>
                <a:latin typeface="Calibri" pitchFamily="34" charset="0"/>
              </a:rPr>
              <a:t>:</a:t>
            </a:r>
          </a:p>
          <a:p>
            <a:pPr marL="800100" lvl="1" indent="-342900" defTabSz="457200">
              <a:spcBef>
                <a:spcPct val="20000"/>
              </a:spcBef>
              <a:defRPr/>
            </a:pPr>
            <a:endParaRPr lang="en-US" sz="2000" b="1" i="1" dirty="0">
              <a:solidFill>
                <a:srgbClr val="00B050"/>
              </a:solidFill>
              <a:latin typeface="Calibri" pitchFamily="34" charset="0"/>
            </a:endParaRPr>
          </a:p>
          <a:p>
            <a:pPr marL="1371600" lvl="2" indent="-457200" defTabSz="457200">
              <a:spcBef>
                <a:spcPct val="20000"/>
              </a:spcBef>
              <a:buFont typeface="+mj-lt"/>
              <a:buAutoNum type="arabicPeriod"/>
              <a:defRPr/>
            </a:pPr>
            <a:r>
              <a:rPr lang="en-US" sz="2000" b="1" i="1" dirty="0">
                <a:solidFill>
                  <a:srgbClr val="00B050"/>
                </a:solidFill>
                <a:latin typeface="Calibri" pitchFamily="34" charset="0"/>
              </a:rPr>
              <a:t> </a:t>
            </a:r>
            <a:r>
              <a:rPr lang="en-US" sz="2000" b="1" i="1" dirty="0" smtClean="0">
                <a:solidFill>
                  <a:srgbClr val="00B050"/>
                </a:solidFill>
                <a:latin typeface="Calibri" pitchFamily="34" charset="0"/>
              </a:rPr>
              <a:t>Energy conservation/efficiency/management</a:t>
            </a:r>
            <a:r>
              <a:rPr lang="en-US" sz="2000" b="1" i="1" dirty="0">
                <a:solidFill>
                  <a:srgbClr val="00B050"/>
                </a:solidFill>
                <a:latin typeface="Calibri" pitchFamily="34" charset="0"/>
              </a:rPr>
              <a:t> </a:t>
            </a:r>
            <a:r>
              <a:rPr lang="en-US" sz="2000" b="1" i="1" dirty="0" smtClean="0">
                <a:solidFill>
                  <a:srgbClr val="00B050"/>
                </a:solidFill>
                <a:latin typeface="Calibri" pitchFamily="34" charset="0"/>
              </a:rPr>
              <a:t>– primarily existing buildings</a:t>
            </a:r>
          </a:p>
          <a:p>
            <a:pPr marL="1714500" lvl="3" indent="-342900" defTabSz="457200">
              <a:spcBef>
                <a:spcPct val="20000"/>
              </a:spcBef>
              <a:buFont typeface="Arial" pitchFamily="34" charset="0"/>
              <a:buChar char="•"/>
              <a:defRPr/>
            </a:pPr>
            <a:r>
              <a:rPr lang="en-US" b="1" i="1" dirty="0" smtClean="0">
                <a:solidFill>
                  <a:srgbClr val="0070C0"/>
                </a:solidFill>
                <a:latin typeface="Calibri" pitchFamily="34" charset="0"/>
              </a:rPr>
              <a:t>Auditing, modeling, building automation systems</a:t>
            </a:r>
            <a:endParaRPr lang="en-US" b="1" i="1" dirty="0">
              <a:solidFill>
                <a:srgbClr val="0070C0"/>
              </a:solidFill>
              <a:latin typeface="Calibri" pitchFamily="34" charset="0"/>
            </a:endParaRPr>
          </a:p>
          <a:p>
            <a:pPr marL="1371600" lvl="2" indent="-457200" defTabSz="457200">
              <a:spcBef>
                <a:spcPct val="20000"/>
              </a:spcBef>
              <a:buFont typeface="+mj-lt"/>
              <a:buAutoNum type="arabicPeriod"/>
              <a:defRPr/>
            </a:pPr>
            <a:r>
              <a:rPr lang="en-US" sz="2000" b="1" i="1" dirty="0">
                <a:solidFill>
                  <a:srgbClr val="00B050"/>
                </a:solidFill>
                <a:latin typeface="Calibri" pitchFamily="34" charset="0"/>
              </a:rPr>
              <a:t> </a:t>
            </a:r>
            <a:r>
              <a:rPr lang="en-US" sz="2000" b="1" i="1" dirty="0" smtClean="0">
                <a:solidFill>
                  <a:srgbClr val="00B050"/>
                </a:solidFill>
                <a:latin typeface="Calibri" pitchFamily="34" charset="0"/>
              </a:rPr>
              <a:t>Green/sustainable </a:t>
            </a:r>
            <a:r>
              <a:rPr lang="en-US" sz="2000" b="1" i="1" dirty="0">
                <a:solidFill>
                  <a:srgbClr val="00B050"/>
                </a:solidFill>
                <a:latin typeface="Calibri" pitchFamily="34" charset="0"/>
              </a:rPr>
              <a:t>building </a:t>
            </a:r>
            <a:r>
              <a:rPr lang="en-US" sz="2000" b="1" i="1" dirty="0" smtClean="0">
                <a:solidFill>
                  <a:srgbClr val="00B050"/>
                </a:solidFill>
                <a:latin typeface="Calibri" pitchFamily="34" charset="0"/>
              </a:rPr>
              <a:t>practices - mostly </a:t>
            </a:r>
            <a:r>
              <a:rPr lang="en-US" sz="2000" b="1" i="1" dirty="0">
                <a:solidFill>
                  <a:srgbClr val="00B050"/>
                </a:solidFill>
                <a:latin typeface="Calibri" pitchFamily="34" charset="0"/>
              </a:rPr>
              <a:t>new buildings </a:t>
            </a:r>
            <a:endParaRPr lang="en-US" sz="2000" b="1" i="1" dirty="0" smtClean="0">
              <a:solidFill>
                <a:srgbClr val="00B050"/>
              </a:solidFill>
              <a:latin typeface="Calibri" pitchFamily="34" charset="0"/>
            </a:endParaRPr>
          </a:p>
          <a:p>
            <a:pPr marL="1714500" lvl="3" indent="-342900" defTabSz="457200">
              <a:spcBef>
                <a:spcPct val="20000"/>
              </a:spcBef>
              <a:buFont typeface="Arial" pitchFamily="34" charset="0"/>
              <a:buChar char="•"/>
              <a:defRPr/>
            </a:pPr>
            <a:r>
              <a:rPr lang="en-US" b="1" i="1" dirty="0" smtClean="0">
                <a:solidFill>
                  <a:srgbClr val="0070C0"/>
                </a:solidFill>
                <a:latin typeface="Calibri" pitchFamily="34" charset="0"/>
              </a:rPr>
              <a:t>Toronto Green Development Standard, Ontario Building Code</a:t>
            </a:r>
            <a:endParaRPr lang="en-US" sz="2000" b="1" i="1" dirty="0">
              <a:solidFill>
                <a:srgbClr val="0070C0"/>
              </a:solidFill>
              <a:latin typeface="Calibri" pitchFamily="34" charset="0"/>
            </a:endParaRPr>
          </a:p>
          <a:p>
            <a:pPr marL="1371600" lvl="2" indent="-457200" defTabSz="457200">
              <a:spcBef>
                <a:spcPct val="20000"/>
              </a:spcBef>
              <a:buFont typeface="+mj-lt"/>
              <a:buAutoNum type="arabicPeriod"/>
              <a:defRPr/>
            </a:pPr>
            <a:r>
              <a:rPr lang="en-US" sz="2000" b="1" i="1" dirty="0">
                <a:solidFill>
                  <a:srgbClr val="00B050"/>
                </a:solidFill>
                <a:latin typeface="Calibri" pitchFamily="34" charset="0"/>
              </a:rPr>
              <a:t>I</a:t>
            </a:r>
            <a:r>
              <a:rPr lang="en-US" sz="2000" b="1" i="1" dirty="0" smtClean="0">
                <a:solidFill>
                  <a:srgbClr val="00B050"/>
                </a:solidFill>
                <a:latin typeface="Calibri" pitchFamily="34" charset="0"/>
              </a:rPr>
              <a:t>mplementation </a:t>
            </a:r>
            <a:r>
              <a:rPr lang="en-US" sz="2000" b="1" i="1" dirty="0">
                <a:solidFill>
                  <a:srgbClr val="00B050"/>
                </a:solidFill>
                <a:latin typeface="Calibri" pitchFamily="34" charset="0"/>
              </a:rPr>
              <a:t>of renewable energy </a:t>
            </a:r>
            <a:r>
              <a:rPr lang="en-US" sz="2000" b="1" i="1" dirty="0" smtClean="0">
                <a:solidFill>
                  <a:srgbClr val="00B050"/>
                </a:solidFill>
                <a:latin typeface="Calibri" pitchFamily="34" charset="0"/>
              </a:rPr>
              <a:t>technologies</a:t>
            </a:r>
          </a:p>
          <a:p>
            <a:pPr marL="1714500" lvl="3" indent="-342900" defTabSz="457200">
              <a:spcBef>
                <a:spcPct val="20000"/>
              </a:spcBef>
              <a:buFont typeface="Arial" pitchFamily="34" charset="0"/>
              <a:buChar char="•"/>
              <a:defRPr/>
            </a:pPr>
            <a:r>
              <a:rPr lang="en-US" b="1" i="1" dirty="0" smtClean="0">
                <a:solidFill>
                  <a:srgbClr val="0070C0"/>
                </a:solidFill>
                <a:latin typeface="Calibri" pitchFamily="34" charset="0"/>
              </a:rPr>
              <a:t>Ontario’s Long Term Energy Plan –what most people don’t know about “cheap” electricity</a:t>
            </a:r>
            <a:endParaRPr lang="en-US" b="1" i="1" dirty="0">
              <a:solidFill>
                <a:srgbClr val="0070C0"/>
              </a:solidFill>
              <a:latin typeface="Calibri" pitchFamily="34" charset="0"/>
            </a:endParaRPr>
          </a:p>
          <a:p>
            <a:pPr marL="1371600" lvl="2" indent="-457200" defTabSz="457200">
              <a:spcBef>
                <a:spcPct val="20000"/>
              </a:spcBef>
              <a:buFont typeface="+mj-lt"/>
              <a:buAutoNum type="arabicPeriod"/>
              <a:defRPr/>
            </a:pPr>
            <a:r>
              <a:rPr lang="en-US" sz="2000" b="1" i="1" dirty="0">
                <a:solidFill>
                  <a:srgbClr val="00B050"/>
                </a:solidFill>
                <a:latin typeface="Calibri" pitchFamily="34" charset="0"/>
              </a:rPr>
              <a:t>S</a:t>
            </a:r>
            <a:r>
              <a:rPr lang="en-US" sz="2000" b="1" i="1" dirty="0" smtClean="0">
                <a:solidFill>
                  <a:srgbClr val="00B050"/>
                </a:solidFill>
                <a:latin typeface="Calibri" pitchFamily="34" charset="0"/>
              </a:rPr>
              <a:t>ustainable community/urban development</a:t>
            </a:r>
          </a:p>
          <a:p>
            <a:pPr marL="1714500" lvl="3" indent="-342900" defTabSz="457200">
              <a:spcBef>
                <a:spcPct val="20000"/>
              </a:spcBef>
              <a:buFont typeface="Arial" pitchFamily="34" charset="0"/>
              <a:buChar char="•"/>
              <a:defRPr/>
            </a:pPr>
            <a:r>
              <a:rPr lang="en-US" b="1" i="1" dirty="0" smtClean="0">
                <a:solidFill>
                  <a:srgbClr val="0070C0"/>
                </a:solidFill>
                <a:latin typeface="Calibri" pitchFamily="34" charset="0"/>
              </a:rPr>
              <a:t>Ontario’s response to Urban Sprawl – grey to green infrastructure</a:t>
            </a:r>
            <a:endParaRPr lang="en-US" b="1" i="1" dirty="0">
              <a:solidFill>
                <a:srgbClr val="0070C0"/>
              </a:solidFill>
              <a:latin typeface="Calibri" pitchFamily="34" charset="0"/>
            </a:endParaRPr>
          </a:p>
          <a:p>
            <a:pPr marL="742950" lvl="1" indent="-285750" defTabSz="457200">
              <a:spcBef>
                <a:spcPct val="20000"/>
              </a:spcBef>
              <a:buFont typeface="Arial" pitchFamily="34" charset="0"/>
              <a:buChar char="•"/>
              <a:defRPr/>
            </a:pPr>
            <a:endParaRPr lang="en-US" sz="2000" dirty="0">
              <a:latin typeface="Calibri" pitchFamily="34" charset="0"/>
            </a:endParaRPr>
          </a:p>
          <a:p>
            <a:pPr marL="742950" lvl="1" indent="-285750" defTabSz="457200">
              <a:spcBef>
                <a:spcPct val="20000"/>
              </a:spcBef>
              <a:buFont typeface="Arial" charset="0"/>
              <a:buChar char="–"/>
              <a:defRPr/>
            </a:pPr>
            <a:endParaRPr lang="en-US" sz="2000" dirty="0">
              <a:latin typeface="Calibri" pitchFamily="34" charset="0"/>
            </a:endParaRPr>
          </a:p>
        </p:txBody>
      </p:sp>
      <p:pic>
        <p:nvPicPr>
          <p:cNvPr id="15363" name="Picture 4"/>
          <p:cNvPicPr>
            <a:picLocks noChangeAspect="1" noChangeArrowheads="1"/>
          </p:cNvPicPr>
          <p:nvPr/>
        </p:nvPicPr>
        <p:blipFill>
          <a:blip r:embed="rId3" cstate="print"/>
          <a:srcRect/>
          <a:stretch>
            <a:fillRect/>
          </a:stretch>
        </p:blipFill>
        <p:spPr bwMode="auto">
          <a:xfrm>
            <a:off x="0" y="0"/>
            <a:ext cx="9144000" cy="1619250"/>
          </a:xfrm>
          <a:prstGeom prst="rect">
            <a:avLst/>
          </a:prstGeom>
          <a:noFill/>
          <a:ln w="9525">
            <a:noFill/>
            <a:miter lim="800000"/>
            <a:headEnd/>
            <a:tailEnd/>
          </a:ln>
        </p:spPr>
      </p:pic>
      <p:sp>
        <p:nvSpPr>
          <p:cNvPr id="5" name="Rectangle 4"/>
          <p:cNvSpPr/>
          <p:nvPr/>
        </p:nvSpPr>
        <p:spPr>
          <a:xfrm>
            <a:off x="2971800" y="685800"/>
            <a:ext cx="838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64172" y="-851338"/>
            <a:ext cx="10618076" cy="8494462"/>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2432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Oval 10"/>
          <p:cNvSpPr/>
          <p:nvPr/>
        </p:nvSpPr>
        <p:spPr>
          <a:xfrm>
            <a:off x="633413" y="828675"/>
            <a:ext cx="2281237"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2" name="Oval 11"/>
          <p:cNvSpPr/>
          <p:nvPr/>
        </p:nvSpPr>
        <p:spPr>
          <a:xfrm>
            <a:off x="3333750" y="809625"/>
            <a:ext cx="2281238"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3" name="Oval 12"/>
          <p:cNvSpPr/>
          <p:nvPr/>
        </p:nvSpPr>
        <p:spPr>
          <a:xfrm>
            <a:off x="6102350" y="798513"/>
            <a:ext cx="2279650"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413" name="TextBox 13"/>
          <p:cNvSpPr txBox="1">
            <a:spLocks noChangeArrowheads="1"/>
          </p:cNvSpPr>
          <p:nvPr/>
        </p:nvSpPr>
        <p:spPr bwMode="auto">
          <a:xfrm>
            <a:off x="898525" y="968375"/>
            <a:ext cx="1649413" cy="307975"/>
          </a:xfrm>
          <a:prstGeom prst="rect">
            <a:avLst/>
          </a:prstGeom>
          <a:noFill/>
          <a:ln w="9525">
            <a:noFill/>
            <a:miter lim="800000"/>
            <a:headEnd/>
            <a:tailEnd/>
          </a:ln>
        </p:spPr>
        <p:txBody>
          <a:bodyPr>
            <a:spAutoFit/>
          </a:bodyPr>
          <a:lstStyle/>
          <a:p>
            <a:pPr algn="ctr"/>
            <a:r>
              <a:rPr lang="en-US" sz="1400" b="1">
                <a:solidFill>
                  <a:srgbClr val="002060"/>
                </a:solidFill>
              </a:rPr>
              <a:t>Energy</a:t>
            </a:r>
          </a:p>
        </p:txBody>
      </p:sp>
      <p:sp>
        <p:nvSpPr>
          <p:cNvPr id="17414" name="TextBox 14"/>
          <p:cNvSpPr txBox="1">
            <a:spLocks noChangeArrowheads="1"/>
          </p:cNvSpPr>
          <p:nvPr/>
        </p:nvSpPr>
        <p:spPr bwMode="auto">
          <a:xfrm>
            <a:off x="3643313" y="965200"/>
            <a:ext cx="1649412" cy="307975"/>
          </a:xfrm>
          <a:prstGeom prst="rect">
            <a:avLst/>
          </a:prstGeom>
          <a:noFill/>
          <a:ln w="9525">
            <a:noFill/>
            <a:miter lim="800000"/>
            <a:headEnd/>
            <a:tailEnd/>
          </a:ln>
        </p:spPr>
        <p:txBody>
          <a:bodyPr>
            <a:spAutoFit/>
          </a:bodyPr>
          <a:lstStyle/>
          <a:p>
            <a:pPr algn="ctr"/>
            <a:r>
              <a:rPr lang="en-US" sz="1400" b="1">
                <a:solidFill>
                  <a:srgbClr val="002060"/>
                </a:solidFill>
              </a:rPr>
              <a:t>Buildings</a:t>
            </a:r>
          </a:p>
        </p:txBody>
      </p:sp>
      <p:sp>
        <p:nvSpPr>
          <p:cNvPr id="17415" name="TextBox 15"/>
          <p:cNvSpPr txBox="1">
            <a:spLocks noChangeArrowheads="1"/>
          </p:cNvSpPr>
          <p:nvPr/>
        </p:nvSpPr>
        <p:spPr bwMode="auto">
          <a:xfrm>
            <a:off x="6475413" y="984250"/>
            <a:ext cx="1649412" cy="307975"/>
          </a:xfrm>
          <a:prstGeom prst="rect">
            <a:avLst/>
          </a:prstGeom>
          <a:noFill/>
          <a:ln w="9525">
            <a:noFill/>
            <a:miter lim="800000"/>
            <a:headEnd/>
            <a:tailEnd/>
          </a:ln>
        </p:spPr>
        <p:txBody>
          <a:bodyPr>
            <a:spAutoFit/>
          </a:bodyPr>
          <a:lstStyle/>
          <a:p>
            <a:pPr algn="ctr"/>
            <a:r>
              <a:rPr lang="en-US" sz="1400" b="1">
                <a:solidFill>
                  <a:srgbClr val="002060"/>
                </a:solidFill>
              </a:rPr>
              <a:t>Communities</a:t>
            </a:r>
          </a:p>
        </p:txBody>
      </p:sp>
      <p:sp>
        <p:nvSpPr>
          <p:cNvPr id="17416" name="TextBox 16"/>
          <p:cNvSpPr txBox="1">
            <a:spLocks noChangeArrowheads="1"/>
          </p:cNvSpPr>
          <p:nvPr/>
        </p:nvSpPr>
        <p:spPr bwMode="auto">
          <a:xfrm>
            <a:off x="558800" y="512763"/>
            <a:ext cx="896938" cy="246062"/>
          </a:xfrm>
          <a:prstGeom prst="rect">
            <a:avLst/>
          </a:prstGeom>
          <a:noFill/>
          <a:ln w="9525">
            <a:noFill/>
            <a:miter lim="800000"/>
            <a:headEnd/>
            <a:tailEnd/>
          </a:ln>
        </p:spPr>
        <p:txBody>
          <a:bodyPr>
            <a:spAutoFit/>
          </a:bodyPr>
          <a:lstStyle/>
          <a:p>
            <a:pPr algn="ctr"/>
            <a:r>
              <a:rPr lang="en-US" sz="1000" b="1">
                <a:solidFill>
                  <a:srgbClr val="002060"/>
                </a:solidFill>
              </a:rPr>
              <a:t>Water</a:t>
            </a:r>
          </a:p>
        </p:txBody>
      </p:sp>
      <p:sp>
        <p:nvSpPr>
          <p:cNvPr id="17417" name="TextBox 18"/>
          <p:cNvSpPr txBox="1">
            <a:spLocks noChangeArrowheads="1"/>
          </p:cNvSpPr>
          <p:nvPr/>
        </p:nvSpPr>
        <p:spPr bwMode="auto">
          <a:xfrm>
            <a:off x="2008188" y="474663"/>
            <a:ext cx="896937" cy="246062"/>
          </a:xfrm>
          <a:prstGeom prst="rect">
            <a:avLst/>
          </a:prstGeom>
          <a:noFill/>
          <a:ln w="9525">
            <a:noFill/>
            <a:miter lim="800000"/>
            <a:headEnd/>
            <a:tailEnd/>
          </a:ln>
        </p:spPr>
        <p:txBody>
          <a:bodyPr>
            <a:spAutoFit/>
          </a:bodyPr>
          <a:lstStyle/>
          <a:p>
            <a:pPr algn="ctr"/>
            <a:r>
              <a:rPr lang="en-US" sz="1000" b="1">
                <a:solidFill>
                  <a:srgbClr val="002060"/>
                </a:solidFill>
              </a:rPr>
              <a:t>Emissions</a:t>
            </a:r>
          </a:p>
        </p:txBody>
      </p:sp>
      <p:sp>
        <p:nvSpPr>
          <p:cNvPr id="17418" name="TextBox 20"/>
          <p:cNvSpPr txBox="1">
            <a:spLocks noChangeArrowheads="1"/>
          </p:cNvSpPr>
          <p:nvPr/>
        </p:nvSpPr>
        <p:spPr bwMode="auto">
          <a:xfrm>
            <a:off x="4848225" y="487363"/>
            <a:ext cx="896938" cy="246062"/>
          </a:xfrm>
          <a:prstGeom prst="rect">
            <a:avLst/>
          </a:prstGeom>
          <a:noFill/>
          <a:ln w="9525">
            <a:noFill/>
            <a:miter lim="800000"/>
            <a:headEnd/>
            <a:tailEnd/>
          </a:ln>
        </p:spPr>
        <p:txBody>
          <a:bodyPr>
            <a:spAutoFit/>
          </a:bodyPr>
          <a:lstStyle/>
          <a:p>
            <a:pPr algn="ctr"/>
            <a:r>
              <a:rPr lang="en-US" sz="1000" b="1">
                <a:solidFill>
                  <a:srgbClr val="002060"/>
                </a:solidFill>
              </a:rPr>
              <a:t>Emissions</a:t>
            </a:r>
          </a:p>
        </p:txBody>
      </p:sp>
      <p:sp>
        <p:nvSpPr>
          <p:cNvPr id="17419" name="TextBox 21"/>
          <p:cNvSpPr txBox="1">
            <a:spLocks noChangeArrowheads="1"/>
          </p:cNvSpPr>
          <p:nvPr/>
        </p:nvSpPr>
        <p:spPr bwMode="auto">
          <a:xfrm>
            <a:off x="3476625" y="438150"/>
            <a:ext cx="896938" cy="246063"/>
          </a:xfrm>
          <a:prstGeom prst="rect">
            <a:avLst/>
          </a:prstGeom>
          <a:noFill/>
          <a:ln w="9525">
            <a:noFill/>
            <a:miter lim="800000"/>
            <a:headEnd/>
            <a:tailEnd/>
          </a:ln>
        </p:spPr>
        <p:txBody>
          <a:bodyPr>
            <a:spAutoFit/>
          </a:bodyPr>
          <a:lstStyle/>
          <a:p>
            <a:pPr algn="ctr"/>
            <a:r>
              <a:rPr lang="en-US" sz="1000" b="1">
                <a:solidFill>
                  <a:srgbClr val="002060"/>
                </a:solidFill>
              </a:rPr>
              <a:t>Energy</a:t>
            </a:r>
          </a:p>
        </p:txBody>
      </p:sp>
      <p:sp>
        <p:nvSpPr>
          <p:cNvPr id="17420" name="TextBox 22"/>
          <p:cNvSpPr txBox="1">
            <a:spLocks noChangeArrowheads="1"/>
          </p:cNvSpPr>
          <p:nvPr/>
        </p:nvSpPr>
        <p:spPr bwMode="auto">
          <a:xfrm>
            <a:off x="5943600" y="465138"/>
            <a:ext cx="895350" cy="246062"/>
          </a:xfrm>
          <a:prstGeom prst="rect">
            <a:avLst/>
          </a:prstGeom>
          <a:noFill/>
          <a:ln w="9525">
            <a:noFill/>
            <a:miter lim="800000"/>
            <a:headEnd/>
            <a:tailEnd/>
          </a:ln>
        </p:spPr>
        <p:txBody>
          <a:bodyPr>
            <a:spAutoFit/>
          </a:bodyPr>
          <a:lstStyle/>
          <a:p>
            <a:pPr algn="ctr"/>
            <a:r>
              <a:rPr lang="en-US" sz="1000" b="1">
                <a:solidFill>
                  <a:srgbClr val="002060"/>
                </a:solidFill>
              </a:rPr>
              <a:t>Water</a:t>
            </a:r>
          </a:p>
        </p:txBody>
      </p:sp>
      <p:sp>
        <p:nvSpPr>
          <p:cNvPr id="17421" name="TextBox 23"/>
          <p:cNvSpPr txBox="1">
            <a:spLocks noChangeArrowheads="1"/>
          </p:cNvSpPr>
          <p:nvPr/>
        </p:nvSpPr>
        <p:spPr bwMode="auto">
          <a:xfrm>
            <a:off x="6724650" y="411163"/>
            <a:ext cx="896938" cy="246062"/>
          </a:xfrm>
          <a:prstGeom prst="rect">
            <a:avLst/>
          </a:prstGeom>
          <a:noFill/>
          <a:ln w="9525">
            <a:noFill/>
            <a:miter lim="800000"/>
            <a:headEnd/>
            <a:tailEnd/>
          </a:ln>
        </p:spPr>
        <p:txBody>
          <a:bodyPr>
            <a:spAutoFit/>
          </a:bodyPr>
          <a:lstStyle/>
          <a:p>
            <a:pPr algn="ctr"/>
            <a:r>
              <a:rPr lang="en-US" sz="1000" b="1">
                <a:solidFill>
                  <a:srgbClr val="002060"/>
                </a:solidFill>
              </a:rPr>
              <a:t>Energy </a:t>
            </a:r>
          </a:p>
        </p:txBody>
      </p:sp>
      <p:sp>
        <p:nvSpPr>
          <p:cNvPr id="17422" name="TextBox 24"/>
          <p:cNvSpPr txBox="1">
            <a:spLocks noChangeArrowheads="1"/>
          </p:cNvSpPr>
          <p:nvPr/>
        </p:nvSpPr>
        <p:spPr bwMode="auto">
          <a:xfrm>
            <a:off x="7726363" y="533400"/>
            <a:ext cx="1185862" cy="246063"/>
          </a:xfrm>
          <a:prstGeom prst="rect">
            <a:avLst/>
          </a:prstGeom>
          <a:noFill/>
          <a:ln w="9525">
            <a:noFill/>
            <a:miter lim="800000"/>
            <a:headEnd/>
            <a:tailEnd/>
          </a:ln>
        </p:spPr>
        <p:txBody>
          <a:bodyPr>
            <a:spAutoFit/>
          </a:bodyPr>
          <a:lstStyle/>
          <a:p>
            <a:pPr algn="ctr"/>
            <a:r>
              <a:rPr lang="en-US" sz="1000" b="1">
                <a:solidFill>
                  <a:srgbClr val="002060"/>
                </a:solidFill>
              </a:rPr>
              <a:t>Transportation</a:t>
            </a:r>
          </a:p>
        </p:txBody>
      </p:sp>
      <p:cxnSp>
        <p:nvCxnSpPr>
          <p:cNvPr id="27" name="Straight Arrow Connector 26"/>
          <p:cNvCxnSpPr/>
          <p:nvPr/>
        </p:nvCxnSpPr>
        <p:spPr>
          <a:xfrm flipV="1">
            <a:off x="8102600" y="758825"/>
            <a:ext cx="211138"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0"/>
            <a:endCxn id="17421" idx="2"/>
          </p:cNvCxnSpPr>
          <p:nvPr/>
        </p:nvCxnSpPr>
        <p:spPr>
          <a:xfrm flipH="1" flipV="1">
            <a:off x="7173913" y="657225"/>
            <a:ext cx="68262" cy="141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491288" y="665163"/>
            <a:ext cx="196850" cy="160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081588" y="682625"/>
            <a:ext cx="211137"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017963" y="658813"/>
            <a:ext cx="195262" cy="146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166938" y="700088"/>
            <a:ext cx="212725" cy="163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1071563" y="712788"/>
            <a:ext cx="174625" cy="150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1" idx="6"/>
            <a:endCxn id="12" idx="2"/>
          </p:cNvCxnSpPr>
          <p:nvPr/>
        </p:nvCxnSpPr>
        <p:spPr>
          <a:xfrm flipV="1">
            <a:off x="2914650" y="1114425"/>
            <a:ext cx="419100" cy="190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6"/>
            <a:endCxn id="13" idx="2"/>
          </p:cNvCxnSpPr>
          <p:nvPr/>
        </p:nvCxnSpPr>
        <p:spPr>
          <a:xfrm flipV="1">
            <a:off x="5614988" y="1103313"/>
            <a:ext cx="487362" cy="11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325813" y="1863725"/>
            <a:ext cx="2279650"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433" name="TextBox 49"/>
          <p:cNvSpPr txBox="1">
            <a:spLocks noChangeArrowheads="1"/>
          </p:cNvSpPr>
          <p:nvPr/>
        </p:nvSpPr>
        <p:spPr bwMode="auto">
          <a:xfrm>
            <a:off x="3643313" y="2055813"/>
            <a:ext cx="1649412" cy="307975"/>
          </a:xfrm>
          <a:prstGeom prst="rect">
            <a:avLst/>
          </a:prstGeom>
          <a:noFill/>
          <a:ln w="9525">
            <a:noFill/>
            <a:miter lim="800000"/>
            <a:headEnd/>
            <a:tailEnd/>
          </a:ln>
        </p:spPr>
        <p:txBody>
          <a:bodyPr>
            <a:spAutoFit/>
          </a:bodyPr>
          <a:lstStyle/>
          <a:p>
            <a:pPr algn="ctr"/>
            <a:r>
              <a:rPr lang="en-US" sz="1400" b="1">
                <a:solidFill>
                  <a:srgbClr val="002060"/>
                </a:solidFill>
              </a:rPr>
              <a:t>Sustainability</a:t>
            </a:r>
          </a:p>
        </p:txBody>
      </p:sp>
      <p:sp>
        <p:nvSpPr>
          <p:cNvPr id="17434" name="TextBox 51"/>
          <p:cNvSpPr txBox="1">
            <a:spLocks noChangeArrowheads="1"/>
          </p:cNvSpPr>
          <p:nvPr/>
        </p:nvSpPr>
        <p:spPr bwMode="auto">
          <a:xfrm>
            <a:off x="6122988" y="1868488"/>
            <a:ext cx="2876550" cy="400050"/>
          </a:xfrm>
          <a:prstGeom prst="rect">
            <a:avLst/>
          </a:prstGeom>
          <a:noFill/>
          <a:ln w="9525">
            <a:noFill/>
            <a:miter lim="800000"/>
            <a:headEnd/>
            <a:tailEnd/>
          </a:ln>
        </p:spPr>
        <p:txBody>
          <a:bodyPr>
            <a:spAutoFit/>
          </a:bodyPr>
          <a:lstStyle/>
          <a:p>
            <a:r>
              <a:rPr lang="en-US" sz="1000" b="1" i="1"/>
              <a:t>Requires a great number of people to change their mindsets and behaviour</a:t>
            </a:r>
          </a:p>
        </p:txBody>
      </p:sp>
      <p:cxnSp>
        <p:nvCxnSpPr>
          <p:cNvPr id="53" name="Straight Arrow Connector 52"/>
          <p:cNvCxnSpPr>
            <a:stCxn id="49" idx="6"/>
            <a:endCxn id="17434" idx="1"/>
          </p:cNvCxnSpPr>
          <p:nvPr/>
        </p:nvCxnSpPr>
        <p:spPr>
          <a:xfrm flipV="1">
            <a:off x="5605463" y="2068513"/>
            <a:ext cx="517525" cy="1000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3" idx="4"/>
          </p:cNvCxnSpPr>
          <p:nvPr/>
        </p:nvCxnSpPr>
        <p:spPr>
          <a:xfrm flipV="1">
            <a:off x="5473700" y="1408113"/>
            <a:ext cx="1768475" cy="6127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9" idx="0"/>
            <a:endCxn id="12" idx="4"/>
          </p:cNvCxnSpPr>
          <p:nvPr/>
        </p:nvCxnSpPr>
        <p:spPr>
          <a:xfrm flipV="1">
            <a:off x="4465638" y="1419225"/>
            <a:ext cx="9525" cy="4445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38" name="Picture 2"/>
          <p:cNvPicPr>
            <a:picLocks noChangeAspect="1" noChangeArrowheads="1"/>
          </p:cNvPicPr>
          <p:nvPr/>
        </p:nvPicPr>
        <p:blipFill>
          <a:blip r:embed="rId2" cstate="print"/>
          <a:srcRect/>
          <a:stretch>
            <a:fillRect/>
          </a:stretch>
        </p:blipFill>
        <p:spPr bwMode="auto">
          <a:xfrm>
            <a:off x="6696075" y="2336800"/>
            <a:ext cx="1238250" cy="992188"/>
          </a:xfrm>
          <a:prstGeom prst="rect">
            <a:avLst/>
          </a:prstGeom>
          <a:noFill/>
          <a:ln w="9525">
            <a:noFill/>
            <a:miter lim="800000"/>
            <a:headEnd/>
            <a:tailEnd/>
          </a:ln>
        </p:spPr>
      </p:pic>
      <p:cxnSp>
        <p:nvCxnSpPr>
          <p:cNvPr id="69" name="Straight Arrow Connector 68"/>
          <p:cNvCxnSpPr>
            <a:stCxn id="11" idx="4"/>
            <a:endCxn id="49" idx="1"/>
          </p:cNvCxnSpPr>
          <p:nvPr/>
        </p:nvCxnSpPr>
        <p:spPr>
          <a:xfrm>
            <a:off x="1773238" y="1438275"/>
            <a:ext cx="1885950" cy="5143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368675" y="2900363"/>
            <a:ext cx="2279650"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cxnSp>
        <p:nvCxnSpPr>
          <p:cNvPr id="71" name="Straight Arrow Connector 70"/>
          <p:cNvCxnSpPr>
            <a:stCxn id="70" idx="0"/>
            <a:endCxn id="49" idx="4"/>
          </p:cNvCxnSpPr>
          <p:nvPr/>
        </p:nvCxnSpPr>
        <p:spPr>
          <a:xfrm flipH="1" flipV="1">
            <a:off x="4465638" y="2473325"/>
            <a:ext cx="42862" cy="427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442" name="TextBox 71"/>
          <p:cNvSpPr txBox="1">
            <a:spLocks noChangeArrowheads="1"/>
          </p:cNvSpPr>
          <p:nvPr/>
        </p:nvSpPr>
        <p:spPr bwMode="auto">
          <a:xfrm>
            <a:off x="3687763" y="3067050"/>
            <a:ext cx="1651000" cy="307975"/>
          </a:xfrm>
          <a:prstGeom prst="rect">
            <a:avLst/>
          </a:prstGeom>
          <a:noFill/>
          <a:ln w="9525">
            <a:noFill/>
            <a:miter lim="800000"/>
            <a:headEnd/>
            <a:tailEnd/>
          </a:ln>
        </p:spPr>
        <p:txBody>
          <a:bodyPr>
            <a:spAutoFit/>
          </a:bodyPr>
          <a:lstStyle/>
          <a:p>
            <a:pPr algn="ctr"/>
            <a:r>
              <a:rPr lang="en-US" sz="1400" b="1">
                <a:solidFill>
                  <a:srgbClr val="002060"/>
                </a:solidFill>
              </a:rPr>
              <a:t>Government</a:t>
            </a:r>
          </a:p>
        </p:txBody>
      </p:sp>
      <p:sp>
        <p:nvSpPr>
          <p:cNvPr id="78" name="Oval 77"/>
          <p:cNvSpPr/>
          <p:nvPr/>
        </p:nvSpPr>
        <p:spPr>
          <a:xfrm>
            <a:off x="981075" y="3687763"/>
            <a:ext cx="2279650"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79" name="Oval 78"/>
          <p:cNvSpPr/>
          <p:nvPr/>
        </p:nvSpPr>
        <p:spPr>
          <a:xfrm>
            <a:off x="5807075" y="3675063"/>
            <a:ext cx="2279650" cy="609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445" name="TextBox 79"/>
          <p:cNvSpPr txBox="1">
            <a:spLocks noChangeArrowheads="1"/>
          </p:cNvSpPr>
          <p:nvPr/>
        </p:nvSpPr>
        <p:spPr bwMode="auto">
          <a:xfrm>
            <a:off x="1211263" y="3843338"/>
            <a:ext cx="1649412" cy="307975"/>
          </a:xfrm>
          <a:prstGeom prst="rect">
            <a:avLst/>
          </a:prstGeom>
          <a:noFill/>
          <a:ln w="9525">
            <a:noFill/>
            <a:miter lim="800000"/>
            <a:headEnd/>
            <a:tailEnd/>
          </a:ln>
        </p:spPr>
        <p:txBody>
          <a:bodyPr>
            <a:spAutoFit/>
          </a:bodyPr>
          <a:lstStyle/>
          <a:p>
            <a:pPr algn="ctr"/>
            <a:r>
              <a:rPr lang="en-US" sz="1400" b="1">
                <a:solidFill>
                  <a:srgbClr val="002060"/>
                </a:solidFill>
              </a:rPr>
              <a:t>Carrots</a:t>
            </a:r>
          </a:p>
        </p:txBody>
      </p:sp>
      <p:sp>
        <p:nvSpPr>
          <p:cNvPr id="17446" name="TextBox 80"/>
          <p:cNvSpPr txBox="1">
            <a:spLocks noChangeArrowheads="1"/>
          </p:cNvSpPr>
          <p:nvPr/>
        </p:nvSpPr>
        <p:spPr bwMode="auto">
          <a:xfrm>
            <a:off x="6138863" y="3843338"/>
            <a:ext cx="1649412" cy="307975"/>
          </a:xfrm>
          <a:prstGeom prst="rect">
            <a:avLst/>
          </a:prstGeom>
          <a:noFill/>
          <a:ln w="9525">
            <a:noFill/>
            <a:miter lim="800000"/>
            <a:headEnd/>
            <a:tailEnd/>
          </a:ln>
        </p:spPr>
        <p:txBody>
          <a:bodyPr>
            <a:spAutoFit/>
          </a:bodyPr>
          <a:lstStyle/>
          <a:p>
            <a:pPr algn="ctr"/>
            <a:r>
              <a:rPr lang="en-US" sz="1400" b="1">
                <a:solidFill>
                  <a:srgbClr val="002060"/>
                </a:solidFill>
              </a:rPr>
              <a:t>Sticks</a:t>
            </a:r>
          </a:p>
        </p:txBody>
      </p:sp>
      <p:cxnSp>
        <p:nvCxnSpPr>
          <p:cNvPr id="83" name="Straight Arrow Connector 82"/>
          <p:cNvCxnSpPr>
            <a:stCxn id="78" idx="7"/>
            <a:endCxn id="70" idx="2"/>
          </p:cNvCxnSpPr>
          <p:nvPr/>
        </p:nvCxnSpPr>
        <p:spPr>
          <a:xfrm flipV="1">
            <a:off x="2927350" y="3205163"/>
            <a:ext cx="441325" cy="5715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1"/>
            <a:endCxn id="70" idx="6"/>
          </p:cNvCxnSpPr>
          <p:nvPr/>
        </p:nvCxnSpPr>
        <p:spPr>
          <a:xfrm flipH="1" flipV="1">
            <a:off x="5648325" y="3205163"/>
            <a:ext cx="492125" cy="558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6022975" y="4533900"/>
            <a:ext cx="1825625" cy="474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450" name="TextBox 88"/>
          <p:cNvSpPr txBox="1">
            <a:spLocks noChangeArrowheads="1"/>
          </p:cNvSpPr>
          <p:nvPr/>
        </p:nvSpPr>
        <p:spPr bwMode="auto">
          <a:xfrm>
            <a:off x="6059488" y="4643438"/>
            <a:ext cx="1789112" cy="246062"/>
          </a:xfrm>
          <a:prstGeom prst="rect">
            <a:avLst/>
          </a:prstGeom>
          <a:noFill/>
          <a:ln w="9525">
            <a:noFill/>
            <a:miter lim="800000"/>
            <a:headEnd/>
            <a:tailEnd/>
          </a:ln>
        </p:spPr>
        <p:txBody>
          <a:bodyPr>
            <a:spAutoFit/>
          </a:bodyPr>
          <a:lstStyle/>
          <a:p>
            <a:pPr algn="ctr"/>
            <a:r>
              <a:rPr lang="en-US" sz="1000" b="1">
                <a:solidFill>
                  <a:srgbClr val="002060"/>
                </a:solidFill>
              </a:rPr>
              <a:t>Environmental Protection</a:t>
            </a:r>
          </a:p>
        </p:txBody>
      </p:sp>
      <p:sp>
        <p:nvSpPr>
          <p:cNvPr id="90" name="Oval 89"/>
          <p:cNvSpPr/>
          <p:nvPr/>
        </p:nvSpPr>
        <p:spPr>
          <a:xfrm>
            <a:off x="5146675" y="5321300"/>
            <a:ext cx="1825625" cy="474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91" name="Oval 90"/>
          <p:cNvSpPr/>
          <p:nvPr/>
        </p:nvSpPr>
        <p:spPr>
          <a:xfrm>
            <a:off x="7051675" y="5321300"/>
            <a:ext cx="1825625" cy="474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92" name="Oval 91"/>
          <p:cNvSpPr/>
          <p:nvPr/>
        </p:nvSpPr>
        <p:spPr>
          <a:xfrm>
            <a:off x="269875" y="4635500"/>
            <a:ext cx="1825625" cy="474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93" name="Oval 92"/>
          <p:cNvSpPr/>
          <p:nvPr/>
        </p:nvSpPr>
        <p:spPr>
          <a:xfrm>
            <a:off x="2352675" y="4635500"/>
            <a:ext cx="1825625" cy="4746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7455" name="TextBox 93"/>
          <p:cNvSpPr txBox="1">
            <a:spLocks noChangeArrowheads="1"/>
          </p:cNvSpPr>
          <p:nvPr/>
        </p:nvSpPr>
        <p:spPr bwMode="auto">
          <a:xfrm>
            <a:off x="5249863" y="5430838"/>
            <a:ext cx="1649412" cy="246062"/>
          </a:xfrm>
          <a:prstGeom prst="rect">
            <a:avLst/>
          </a:prstGeom>
          <a:noFill/>
          <a:ln w="9525">
            <a:noFill/>
            <a:miter lim="800000"/>
            <a:headEnd/>
            <a:tailEnd/>
          </a:ln>
        </p:spPr>
        <p:txBody>
          <a:bodyPr>
            <a:spAutoFit/>
          </a:bodyPr>
          <a:lstStyle/>
          <a:p>
            <a:pPr algn="ctr"/>
            <a:r>
              <a:rPr lang="en-US" sz="1000" b="1">
                <a:solidFill>
                  <a:srgbClr val="002060"/>
                </a:solidFill>
              </a:rPr>
              <a:t>Natural</a:t>
            </a:r>
          </a:p>
        </p:txBody>
      </p:sp>
      <p:sp>
        <p:nvSpPr>
          <p:cNvPr id="17456" name="TextBox 94"/>
          <p:cNvSpPr txBox="1">
            <a:spLocks noChangeArrowheads="1"/>
          </p:cNvSpPr>
          <p:nvPr/>
        </p:nvSpPr>
        <p:spPr bwMode="auto">
          <a:xfrm>
            <a:off x="7180263" y="5443538"/>
            <a:ext cx="1649412" cy="246062"/>
          </a:xfrm>
          <a:prstGeom prst="rect">
            <a:avLst/>
          </a:prstGeom>
          <a:noFill/>
          <a:ln w="9525">
            <a:noFill/>
            <a:miter lim="800000"/>
            <a:headEnd/>
            <a:tailEnd/>
          </a:ln>
        </p:spPr>
        <p:txBody>
          <a:bodyPr>
            <a:spAutoFit/>
          </a:bodyPr>
          <a:lstStyle/>
          <a:p>
            <a:pPr algn="ctr"/>
            <a:r>
              <a:rPr lang="en-US" sz="1000" b="1">
                <a:solidFill>
                  <a:srgbClr val="002060"/>
                </a:solidFill>
              </a:rPr>
              <a:t>Built</a:t>
            </a:r>
          </a:p>
        </p:txBody>
      </p:sp>
      <p:sp>
        <p:nvSpPr>
          <p:cNvPr id="17457" name="TextBox 95"/>
          <p:cNvSpPr txBox="1">
            <a:spLocks noChangeArrowheads="1"/>
          </p:cNvSpPr>
          <p:nvPr/>
        </p:nvSpPr>
        <p:spPr bwMode="auto">
          <a:xfrm>
            <a:off x="2455863" y="4745038"/>
            <a:ext cx="1649412" cy="246062"/>
          </a:xfrm>
          <a:prstGeom prst="rect">
            <a:avLst/>
          </a:prstGeom>
          <a:noFill/>
          <a:ln w="9525">
            <a:noFill/>
            <a:miter lim="800000"/>
            <a:headEnd/>
            <a:tailEnd/>
          </a:ln>
        </p:spPr>
        <p:txBody>
          <a:bodyPr>
            <a:spAutoFit/>
          </a:bodyPr>
          <a:lstStyle/>
          <a:p>
            <a:pPr algn="ctr"/>
            <a:r>
              <a:rPr lang="en-US" sz="1000" b="1">
                <a:solidFill>
                  <a:srgbClr val="002060"/>
                </a:solidFill>
              </a:rPr>
              <a:t>Conservation Programs</a:t>
            </a:r>
          </a:p>
        </p:txBody>
      </p:sp>
      <p:sp>
        <p:nvSpPr>
          <p:cNvPr id="17458" name="TextBox 96"/>
          <p:cNvSpPr txBox="1">
            <a:spLocks noChangeArrowheads="1"/>
          </p:cNvSpPr>
          <p:nvPr/>
        </p:nvSpPr>
        <p:spPr bwMode="auto">
          <a:xfrm>
            <a:off x="360363" y="4732338"/>
            <a:ext cx="1649412" cy="246062"/>
          </a:xfrm>
          <a:prstGeom prst="rect">
            <a:avLst/>
          </a:prstGeom>
          <a:noFill/>
          <a:ln w="9525">
            <a:noFill/>
            <a:miter lim="800000"/>
            <a:headEnd/>
            <a:tailEnd/>
          </a:ln>
        </p:spPr>
        <p:txBody>
          <a:bodyPr>
            <a:spAutoFit/>
          </a:bodyPr>
          <a:lstStyle/>
          <a:p>
            <a:pPr algn="ctr"/>
            <a:r>
              <a:rPr lang="en-US" sz="1000" b="1">
                <a:solidFill>
                  <a:srgbClr val="002060"/>
                </a:solidFill>
              </a:rPr>
              <a:t>FIT</a:t>
            </a:r>
          </a:p>
        </p:txBody>
      </p:sp>
      <p:cxnSp>
        <p:nvCxnSpPr>
          <p:cNvPr id="99" name="Straight Arrow Connector 98"/>
          <p:cNvCxnSpPr>
            <a:stCxn id="79" idx="4"/>
            <a:endCxn id="86" idx="0"/>
          </p:cNvCxnSpPr>
          <p:nvPr/>
        </p:nvCxnSpPr>
        <p:spPr>
          <a:xfrm flipH="1">
            <a:off x="6935788" y="4284663"/>
            <a:ext cx="11112" cy="2492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6" idx="4"/>
            <a:endCxn id="90" idx="0"/>
          </p:cNvCxnSpPr>
          <p:nvPr/>
        </p:nvCxnSpPr>
        <p:spPr>
          <a:xfrm flipH="1">
            <a:off x="6059488" y="5008563"/>
            <a:ext cx="876300" cy="312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6" idx="4"/>
            <a:endCxn id="91" idx="0"/>
          </p:cNvCxnSpPr>
          <p:nvPr/>
        </p:nvCxnSpPr>
        <p:spPr>
          <a:xfrm>
            <a:off x="6935788" y="5008563"/>
            <a:ext cx="1028700" cy="312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8" idx="4"/>
            <a:endCxn id="92" idx="0"/>
          </p:cNvCxnSpPr>
          <p:nvPr/>
        </p:nvCxnSpPr>
        <p:spPr>
          <a:xfrm flipH="1">
            <a:off x="1182688" y="4297363"/>
            <a:ext cx="938212" cy="338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78" idx="4"/>
            <a:endCxn id="93" idx="0"/>
          </p:cNvCxnSpPr>
          <p:nvPr/>
        </p:nvCxnSpPr>
        <p:spPr>
          <a:xfrm>
            <a:off x="2120900" y="4297363"/>
            <a:ext cx="1144588" cy="338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6305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2" cstate="print"/>
          <a:srcRect/>
          <a:stretch>
            <a:fillRect/>
          </a:stretch>
        </p:blipFill>
        <p:spPr bwMode="auto">
          <a:xfrm>
            <a:off x="0" y="5105400"/>
            <a:ext cx="9144000" cy="762000"/>
          </a:xfrm>
          <a:prstGeom prst="rect">
            <a:avLst/>
          </a:prstGeom>
          <a:noFill/>
          <a:ln w="9525">
            <a:noFill/>
            <a:miter lim="800000"/>
            <a:headEnd/>
            <a:tailEnd/>
          </a:ln>
        </p:spPr>
      </p:pic>
      <p:pic>
        <p:nvPicPr>
          <p:cNvPr id="18435" name="Picture 4"/>
          <p:cNvPicPr>
            <a:picLocks noChangeAspect="1" noChangeArrowheads="1"/>
          </p:cNvPicPr>
          <p:nvPr/>
        </p:nvPicPr>
        <p:blipFill>
          <a:blip r:embed="rId3" cstate="print"/>
          <a:srcRect/>
          <a:stretch>
            <a:fillRect/>
          </a:stretch>
        </p:blipFill>
        <p:spPr bwMode="auto">
          <a:xfrm>
            <a:off x="0" y="0"/>
            <a:ext cx="9144000" cy="1619250"/>
          </a:xfrm>
          <a:prstGeom prst="rect">
            <a:avLst/>
          </a:prstGeom>
          <a:noFill/>
          <a:ln w="9525">
            <a:noFill/>
            <a:miter lim="800000"/>
            <a:headEnd/>
            <a:tailEnd/>
          </a:ln>
        </p:spPr>
      </p:pic>
      <p:sp>
        <p:nvSpPr>
          <p:cNvPr id="18436" name="TextBox 5"/>
          <p:cNvSpPr txBox="1">
            <a:spLocks noChangeArrowheads="1"/>
          </p:cNvSpPr>
          <p:nvPr/>
        </p:nvSpPr>
        <p:spPr bwMode="auto">
          <a:xfrm>
            <a:off x="152400" y="2514600"/>
            <a:ext cx="8763000" cy="2246313"/>
          </a:xfrm>
          <a:prstGeom prst="rect">
            <a:avLst/>
          </a:prstGeom>
          <a:noFill/>
          <a:ln w="9525">
            <a:noFill/>
            <a:miter lim="800000"/>
            <a:headEnd/>
            <a:tailEnd/>
          </a:ln>
        </p:spPr>
        <p:txBody>
          <a:bodyPr>
            <a:spAutoFit/>
          </a:bodyPr>
          <a:lstStyle/>
          <a:p>
            <a:pPr algn="ctr"/>
            <a:r>
              <a:rPr lang="en-CA" sz="2800">
                <a:solidFill>
                  <a:srgbClr val="00B050"/>
                </a:solidFill>
                <a:latin typeface="Calibri" pitchFamily="34" charset="0"/>
              </a:rPr>
              <a:t>Please feel free to contact me for more information</a:t>
            </a:r>
          </a:p>
          <a:p>
            <a:pPr algn="ctr"/>
            <a:r>
              <a:rPr lang="en-CA" sz="3200" b="1" i="1">
                <a:solidFill>
                  <a:srgbClr val="00B050"/>
                </a:solidFill>
                <a:latin typeface="Calibri" pitchFamily="34" charset="0"/>
              </a:rPr>
              <a:t>Kerry Johnston</a:t>
            </a:r>
          </a:p>
          <a:p>
            <a:pPr algn="ctr"/>
            <a:r>
              <a:rPr lang="en-CA" sz="2800">
                <a:solidFill>
                  <a:srgbClr val="00B050"/>
                </a:solidFill>
                <a:latin typeface="Calibri" pitchFamily="34" charset="0"/>
              </a:rPr>
              <a:t>416-675-6622 ext.4512</a:t>
            </a:r>
          </a:p>
          <a:p>
            <a:pPr algn="ctr"/>
            <a:r>
              <a:rPr lang="en-CA" sz="2800">
                <a:latin typeface="Calibri" pitchFamily="34" charset="0"/>
                <a:hlinkClick r:id="rId4"/>
              </a:rPr>
              <a:t>kerry.johnston@humber.ca</a:t>
            </a:r>
            <a:endParaRPr lang="en-CA" sz="2800">
              <a:latin typeface="Calibri" pitchFamily="34" charset="0"/>
            </a:endParaRPr>
          </a:p>
          <a:p>
            <a:pPr algn="ctr"/>
            <a:endParaRPr lang="en-CA" sz="2400">
              <a:latin typeface="Calibri" pitchFamily="34" charset="0"/>
            </a:endParaRPr>
          </a:p>
        </p:txBody>
      </p:sp>
      <p:sp>
        <p:nvSpPr>
          <p:cNvPr id="5" name="Rectangle 4"/>
          <p:cNvSpPr/>
          <p:nvPr/>
        </p:nvSpPr>
        <p:spPr>
          <a:xfrm>
            <a:off x="2971800" y="685800"/>
            <a:ext cx="838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1023" y="986013"/>
            <a:ext cx="9062977" cy="2308324"/>
          </a:xfrm>
          <a:prstGeom prst="rect">
            <a:avLst/>
          </a:prstGeom>
        </p:spPr>
        <p:txBody>
          <a:bodyPr wrap="square">
            <a:spAutoFit/>
          </a:bodyPr>
          <a:lstStyle/>
          <a:p>
            <a:r>
              <a:rPr lang="en-US" sz="1200" b="1" i="1" dirty="0"/>
              <a:t>Industry Partner:</a:t>
            </a:r>
            <a:r>
              <a:rPr lang="en-US" sz="1200" dirty="0"/>
              <a:t> </a:t>
            </a:r>
            <a:r>
              <a:rPr lang="en-US" sz="1200" dirty="0">
                <a:hlinkClick r:id="rId2"/>
              </a:rPr>
              <a:t>RTS Controls Ltd</a:t>
            </a:r>
            <a:endParaRPr lang="en-US" sz="1200" dirty="0"/>
          </a:p>
          <a:p>
            <a:r>
              <a:rPr lang="en-US" sz="1200" b="1" i="1" dirty="0"/>
              <a:t>Faculty Lead</a:t>
            </a:r>
            <a:r>
              <a:rPr lang="en-US" sz="1200" dirty="0"/>
              <a:t>: Dragos Paraschiv, </a:t>
            </a:r>
            <a:r>
              <a:rPr lang="en-US" sz="1200" dirty="0" smtClean="0"/>
              <a:t>SAT, Sustainable Energy and Building Technology (SEBT)</a:t>
            </a:r>
            <a:endParaRPr lang="en-US" sz="1200" dirty="0"/>
          </a:p>
          <a:p>
            <a:r>
              <a:rPr lang="en-US" sz="1200" b="1" i="1" dirty="0"/>
              <a:t>Project Title</a:t>
            </a:r>
            <a:r>
              <a:rPr lang="en-US" sz="1200" dirty="0"/>
              <a:t>: “Energy Use Monitoring &amp; Targeting Multi-Unit Residential Buildings”</a:t>
            </a:r>
          </a:p>
          <a:p>
            <a:r>
              <a:rPr lang="en-US" sz="1200" b="1" i="1" dirty="0"/>
              <a:t>Dates</a:t>
            </a:r>
            <a:r>
              <a:rPr lang="en-US" sz="1200" b="1" dirty="0"/>
              <a:t>: </a:t>
            </a:r>
            <a:r>
              <a:rPr lang="en-US" sz="1200" dirty="0"/>
              <a:t>February 2012 - January 2013</a:t>
            </a:r>
          </a:p>
          <a:p>
            <a:r>
              <a:rPr lang="en-US" sz="1200" dirty="0"/>
              <a:t> </a:t>
            </a:r>
          </a:p>
          <a:p>
            <a:r>
              <a:rPr lang="en-US" sz="1200" dirty="0"/>
              <a:t>RTS partnered with Humber in 2012 to test a real-time energy consumption meter. Two identical high-rise buildings in the GTA acted as the pilot sites programmed with RTS technology for this project. The objectives were to integrate two existing technologies – automation systems, which control energy systems (e.g. heating/air conditioning), and smart meters, which measure energy consumption in real-time – to 1) perform an energy audit (recommended by Toronto Hydro); 2) develop two processes for efficient energy usage; and 3) measure the results and compare them via historical data. This technology will reduce energy usage and increase cost savings. Students from Humber’s SEBT gained practical, hands-on experience and the skills to integrate and evaluate existing systems with </a:t>
            </a:r>
            <a:r>
              <a:rPr lang="en-US" sz="1200" dirty="0" smtClean="0"/>
              <a:t>innovative new </a:t>
            </a:r>
            <a:r>
              <a:rPr lang="en-US" sz="1200" dirty="0"/>
              <a:t>technologies</a:t>
            </a:r>
          </a:p>
        </p:txBody>
      </p:sp>
      <p:sp>
        <p:nvSpPr>
          <p:cNvPr id="3" name="Rectangle 2"/>
          <p:cNvSpPr/>
          <p:nvPr/>
        </p:nvSpPr>
        <p:spPr>
          <a:xfrm>
            <a:off x="81022" y="3487979"/>
            <a:ext cx="9062977" cy="3046988"/>
          </a:xfrm>
          <a:prstGeom prst="rect">
            <a:avLst/>
          </a:prstGeom>
        </p:spPr>
        <p:txBody>
          <a:bodyPr wrap="square">
            <a:spAutoFit/>
          </a:bodyPr>
          <a:lstStyle/>
          <a:p>
            <a:r>
              <a:rPr lang="en-US" sz="1200" b="1" i="1" dirty="0" err="1"/>
              <a:t>BlueGreen</a:t>
            </a:r>
            <a:r>
              <a:rPr lang="en-US" sz="1200" b="1" i="1" dirty="0"/>
              <a:t> Consulting </a:t>
            </a:r>
            <a:r>
              <a:rPr lang="en-US" sz="1200" dirty="0"/>
              <a:t>is a dynamic company that provides practical a wide variety of technical services for high performance new homes as well as deep energy retrofitted vintage homes. With many aging homes in Toronto experiencing massive heat loss, discomfort and condensation issues, </a:t>
            </a:r>
            <a:r>
              <a:rPr lang="en-US" sz="1200" dirty="0" err="1"/>
              <a:t>BlueGreen</a:t>
            </a:r>
            <a:r>
              <a:rPr lang="en-US" sz="1200" dirty="0"/>
              <a:t> provides the diagnostic and remediation services that keep Ontario homes comfortable and super efficient. </a:t>
            </a:r>
            <a:endParaRPr lang="en-US" sz="1200" dirty="0" smtClean="0"/>
          </a:p>
          <a:p>
            <a:endParaRPr lang="en-US" sz="1200" dirty="0"/>
          </a:p>
          <a:p>
            <a:r>
              <a:rPr lang="en-US" sz="1200" dirty="0"/>
              <a:t>Greg </a:t>
            </a:r>
            <a:r>
              <a:rPr lang="en-US" sz="1200" dirty="0" err="1"/>
              <a:t>Labbé</a:t>
            </a:r>
            <a:r>
              <a:rPr lang="en-US" sz="1200" dirty="0"/>
              <a:t>, co-owner of </a:t>
            </a:r>
            <a:r>
              <a:rPr lang="en-US" sz="1200" dirty="0" err="1"/>
              <a:t>BlueGreen</a:t>
            </a:r>
            <a:r>
              <a:rPr lang="en-US" sz="1200" dirty="0"/>
              <a:t>, is collaborating with Humber faculty Kerry Johnston &amp; Dragos Paraschiv, from the Sustainable Energy and Building Technology (SEBT) program, to measure air leakage of vintage brick semi-detached and town homes in the Junction and Riverdale </a:t>
            </a:r>
            <a:r>
              <a:rPr lang="en-US" sz="1200" dirty="0" smtClean="0"/>
              <a:t>neighborhoods </a:t>
            </a:r>
            <a:r>
              <a:rPr lang="en-US" sz="1200" dirty="0"/>
              <a:t>of Toronto. This study aims to improve modeled energy savings projection accuracy for government energy efficiency programs including utility based conservation programs for low income Canadians. Using a blower door that mounts into the frame of an exterior door of a house, students from the SEBT program at Humber will measure the air infiltration rate of participating attached homes simultaneously. The data collected will help homeowners and contractors make informed decisions when retrofitting older homes effectively and durably, increase the energy performance of Ontario housing, and provide the industry partner with valuable information to identify areas of energy savings in aging buildings.</a:t>
            </a:r>
          </a:p>
          <a:p>
            <a:endParaRPr lang="en-US" sz="1200" dirty="0"/>
          </a:p>
          <a:p>
            <a:r>
              <a:rPr lang="en-US" sz="1200" dirty="0"/>
              <a:t>This project is being supported by a grant from the </a:t>
            </a:r>
            <a:r>
              <a:rPr lang="en-US" sz="1200" b="1" i="1" dirty="0"/>
              <a:t>Natural Science and Engineering Research Council Applied Research and Development Award (NSERC-ARD)</a:t>
            </a:r>
            <a:r>
              <a:rPr lang="en-US" sz="1200" dirty="0"/>
              <a:t> program. </a:t>
            </a:r>
          </a:p>
        </p:txBody>
      </p:sp>
      <p:sp>
        <p:nvSpPr>
          <p:cNvPr id="4" name="TextBox 3"/>
          <p:cNvSpPr txBox="1"/>
          <p:nvPr/>
        </p:nvSpPr>
        <p:spPr>
          <a:xfrm>
            <a:off x="196770" y="185194"/>
            <a:ext cx="8947230" cy="400110"/>
          </a:xfrm>
          <a:prstGeom prst="rect">
            <a:avLst/>
          </a:prstGeom>
          <a:noFill/>
        </p:spPr>
        <p:txBody>
          <a:bodyPr wrap="square" rtlCol="0">
            <a:spAutoFit/>
          </a:bodyPr>
          <a:lstStyle/>
          <a:p>
            <a:pPr algn="ctr"/>
            <a:r>
              <a:rPr lang="en-US" sz="2000" b="1" i="1" dirty="0" smtClean="0"/>
              <a:t>Applied Research Projects</a:t>
            </a:r>
            <a:endParaRPr lang="en-US" sz="2000" b="1"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677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62000"/>
            <a:ext cx="10001250" cy="800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762000"/>
            <a:ext cx="10096500" cy="807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381000" y="-1524000"/>
            <a:ext cx="11201400" cy="89611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600200"/>
            <a:ext cx="3663950" cy="2438400"/>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0" y="0"/>
            <a:ext cx="9144000" cy="1619250"/>
          </a:xfrm>
          <a:prstGeom prst="rect">
            <a:avLst/>
          </a:prstGeom>
          <a:noFill/>
          <a:ln w="9525">
            <a:noFill/>
            <a:miter lim="800000"/>
            <a:headEnd/>
            <a:tailEnd/>
          </a:ln>
        </p:spPr>
      </p:pic>
      <p:pic>
        <p:nvPicPr>
          <p:cNvPr id="10244" name="Picture 5"/>
          <p:cNvPicPr>
            <a:picLocks noChangeAspect="1" noChangeArrowheads="1"/>
          </p:cNvPicPr>
          <p:nvPr/>
        </p:nvPicPr>
        <p:blipFill>
          <a:blip r:embed="rId4" cstate="print"/>
          <a:srcRect/>
          <a:stretch>
            <a:fillRect/>
          </a:stretch>
        </p:blipFill>
        <p:spPr bwMode="auto">
          <a:xfrm>
            <a:off x="0" y="4473575"/>
            <a:ext cx="3657600" cy="2384425"/>
          </a:xfrm>
          <a:prstGeom prst="rect">
            <a:avLst/>
          </a:prstGeom>
          <a:noFill/>
          <a:ln w="9525">
            <a:noFill/>
            <a:miter lim="800000"/>
            <a:headEnd/>
            <a:tailEnd/>
          </a:ln>
        </p:spPr>
      </p:pic>
      <p:pic>
        <p:nvPicPr>
          <p:cNvPr id="10245" name="Picture 6"/>
          <p:cNvPicPr>
            <a:picLocks noChangeAspect="1" noChangeArrowheads="1"/>
          </p:cNvPicPr>
          <p:nvPr/>
        </p:nvPicPr>
        <p:blipFill>
          <a:blip r:embed="rId5" cstate="print"/>
          <a:srcRect/>
          <a:stretch>
            <a:fillRect/>
          </a:stretch>
        </p:blipFill>
        <p:spPr bwMode="auto">
          <a:xfrm>
            <a:off x="5989638" y="4495800"/>
            <a:ext cx="3154362" cy="2362200"/>
          </a:xfrm>
          <a:prstGeom prst="rect">
            <a:avLst/>
          </a:prstGeom>
          <a:noFill/>
          <a:ln w="9525">
            <a:noFill/>
            <a:miter lim="800000"/>
            <a:headEnd/>
            <a:tailEnd/>
          </a:ln>
        </p:spPr>
      </p:pic>
      <p:pic>
        <p:nvPicPr>
          <p:cNvPr id="10246" name="Picture 7"/>
          <p:cNvPicPr>
            <a:picLocks noChangeAspect="1" noChangeArrowheads="1"/>
          </p:cNvPicPr>
          <p:nvPr/>
        </p:nvPicPr>
        <p:blipFill>
          <a:blip r:embed="rId6" cstate="print"/>
          <a:srcRect/>
          <a:stretch>
            <a:fillRect/>
          </a:stretch>
        </p:blipFill>
        <p:spPr bwMode="auto">
          <a:xfrm>
            <a:off x="5989638" y="1600200"/>
            <a:ext cx="3154362" cy="2362200"/>
          </a:xfrm>
          <a:prstGeom prst="rect">
            <a:avLst/>
          </a:prstGeom>
          <a:noFill/>
          <a:ln w="9525">
            <a:noFill/>
            <a:miter lim="800000"/>
            <a:headEnd/>
            <a:tailEnd/>
          </a:ln>
        </p:spPr>
      </p:pic>
      <p:pic>
        <p:nvPicPr>
          <p:cNvPr id="10247" name="Picture 4"/>
          <p:cNvPicPr>
            <a:picLocks noChangeAspect="1" noChangeArrowheads="1"/>
          </p:cNvPicPr>
          <p:nvPr/>
        </p:nvPicPr>
        <p:blipFill>
          <a:blip r:embed="rId7" cstate="print"/>
          <a:srcRect/>
          <a:stretch>
            <a:fillRect/>
          </a:stretch>
        </p:blipFill>
        <p:spPr bwMode="auto">
          <a:xfrm>
            <a:off x="3200400" y="2667000"/>
            <a:ext cx="3076575" cy="2565400"/>
          </a:xfrm>
          <a:prstGeom prst="rect">
            <a:avLst/>
          </a:prstGeom>
          <a:noFill/>
          <a:ln w="9525">
            <a:noFill/>
            <a:miter lim="800000"/>
            <a:headEnd/>
            <a:tailEnd/>
          </a:ln>
        </p:spPr>
      </p:pic>
      <p:sp>
        <p:nvSpPr>
          <p:cNvPr id="10248" name="TextBox 8"/>
          <p:cNvSpPr txBox="1">
            <a:spLocks noChangeArrowheads="1"/>
          </p:cNvSpPr>
          <p:nvPr/>
        </p:nvSpPr>
        <p:spPr bwMode="auto">
          <a:xfrm>
            <a:off x="3810000" y="1828800"/>
            <a:ext cx="2057400" cy="646113"/>
          </a:xfrm>
          <a:prstGeom prst="rect">
            <a:avLst/>
          </a:prstGeom>
          <a:noFill/>
          <a:ln w="9525">
            <a:noFill/>
            <a:miter lim="800000"/>
            <a:headEnd/>
            <a:tailEnd/>
          </a:ln>
        </p:spPr>
        <p:txBody>
          <a:bodyPr>
            <a:spAutoFit/>
          </a:bodyPr>
          <a:lstStyle/>
          <a:p>
            <a:pPr algn="ctr"/>
            <a:r>
              <a:rPr lang="en-CA" b="1">
                <a:solidFill>
                  <a:srgbClr val="FF0000"/>
                </a:solidFill>
              </a:rPr>
              <a:t>+ 35ºC = 95ºF</a:t>
            </a:r>
          </a:p>
          <a:p>
            <a:pPr algn="ctr"/>
            <a:r>
              <a:rPr lang="en-CA" b="1">
                <a:solidFill>
                  <a:srgbClr val="FF0000"/>
                </a:solidFill>
              </a:rPr>
              <a:t> 110ºF humidex </a:t>
            </a:r>
          </a:p>
        </p:txBody>
      </p:sp>
      <p:sp>
        <p:nvSpPr>
          <p:cNvPr id="10" name="TextBox 9"/>
          <p:cNvSpPr txBox="1"/>
          <p:nvPr/>
        </p:nvSpPr>
        <p:spPr>
          <a:xfrm>
            <a:off x="3810000" y="5791200"/>
            <a:ext cx="2057400" cy="369888"/>
          </a:xfrm>
          <a:prstGeom prst="rect">
            <a:avLst/>
          </a:prstGeom>
          <a:noFill/>
        </p:spPr>
        <p:txBody>
          <a:bodyPr>
            <a:spAutoFit/>
          </a:bodyPr>
          <a:lstStyle/>
          <a:p>
            <a:pPr algn="ctr">
              <a:defRPr/>
            </a:pPr>
            <a:r>
              <a:rPr lang="en-CA" b="1" dirty="0">
                <a:solidFill>
                  <a:schemeClr val="accent1">
                    <a:lumMod val="60000"/>
                    <a:lumOff val="40000"/>
                  </a:schemeClr>
                </a:solidFill>
              </a:rPr>
              <a:t>- 30ºC = -22ºF</a:t>
            </a:r>
          </a:p>
        </p:txBody>
      </p:sp>
      <p:sp>
        <p:nvSpPr>
          <p:cNvPr id="11" name="Rectangle 10"/>
          <p:cNvSpPr/>
          <p:nvPr/>
        </p:nvSpPr>
        <p:spPr>
          <a:xfrm>
            <a:off x="2971800" y="685800"/>
            <a:ext cx="838200"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http://www.maverickinspection.com/wp-content/uploads/2014/03/aquatic-w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06055" y="150471"/>
            <a:ext cx="7998105" cy="646331"/>
          </a:xfrm>
          <a:prstGeom prst="rect">
            <a:avLst/>
          </a:prstGeom>
          <a:noFill/>
        </p:spPr>
        <p:txBody>
          <a:bodyPr wrap="square" rtlCol="0">
            <a:spAutoFit/>
          </a:bodyPr>
          <a:lstStyle/>
          <a:p>
            <a:pPr algn="ctr"/>
            <a:r>
              <a:rPr lang="en-US" dirty="0" smtClean="0">
                <a:solidFill>
                  <a:schemeClr val="bg1"/>
                </a:solidFill>
              </a:rPr>
              <a:t>We have thousands of buildings built at a time when we didn’t care about the </a:t>
            </a:r>
            <a:r>
              <a:rPr lang="en-US" b="1" i="1" dirty="0" smtClean="0">
                <a:solidFill>
                  <a:schemeClr val="bg1"/>
                </a:solidFill>
              </a:rPr>
              <a:t>COST , AVAILABILITY or ENVIRONMENTAL IMPACT </a:t>
            </a:r>
            <a:r>
              <a:rPr lang="en-US" dirty="0" smtClean="0">
                <a:solidFill>
                  <a:schemeClr val="bg1"/>
                </a:solidFill>
              </a:rPr>
              <a:t>of the energy we use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http://files.doobybrain.com/wp-content/uploads/2013/09/office-building-lights-at-night-930x697.jpg"/>
          <p:cNvPicPr>
            <a:picLocks noChangeAspect="1" noChangeArrowheads="1"/>
          </p:cNvPicPr>
          <p:nvPr/>
        </p:nvPicPr>
        <p:blipFill>
          <a:blip r:embed="rId2" cstate="print"/>
          <a:srcRect/>
          <a:stretch>
            <a:fillRect/>
          </a:stretch>
        </p:blipFill>
        <p:spPr bwMode="auto">
          <a:xfrm>
            <a:off x="-4059" y="0"/>
            <a:ext cx="9148059" cy="6858000"/>
          </a:xfrm>
          <a:prstGeom prst="rect">
            <a:avLst/>
          </a:prstGeom>
          <a:noFill/>
        </p:spPr>
      </p:pic>
      <p:sp>
        <p:nvSpPr>
          <p:cNvPr id="3" name="TextBox 2"/>
          <p:cNvSpPr txBox="1"/>
          <p:nvPr/>
        </p:nvSpPr>
        <p:spPr>
          <a:xfrm>
            <a:off x="254643" y="162046"/>
            <a:ext cx="4514127" cy="584775"/>
          </a:xfrm>
          <a:prstGeom prst="rect">
            <a:avLst/>
          </a:prstGeom>
          <a:noFill/>
        </p:spPr>
        <p:txBody>
          <a:bodyPr wrap="square" rtlCol="0">
            <a:spAutoFit/>
          </a:bodyPr>
          <a:lstStyle/>
          <a:p>
            <a:r>
              <a:rPr lang="en-US" sz="3200" dirty="0" smtClean="0">
                <a:solidFill>
                  <a:schemeClr val="bg1"/>
                </a:solidFill>
              </a:rPr>
              <a:t>Really?</a:t>
            </a:r>
            <a:endParaRPr lang="en-US" sz="3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877</Words>
  <Application>Microsoft Macintosh PowerPoint</Application>
  <PresentationFormat>On-screen Show (4:3)</PresentationFormat>
  <Paragraphs>119</Paragraphs>
  <Slides>22</Slides>
  <Notes>2</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Humber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Humber College</dc:creator>
  <cp:lastModifiedBy>Kyla Tanner</cp:lastModifiedBy>
  <cp:revision>206</cp:revision>
  <dcterms:created xsi:type="dcterms:W3CDTF">2014-08-29T14:08:23Z</dcterms:created>
  <dcterms:modified xsi:type="dcterms:W3CDTF">2014-08-29T14:08:32Z</dcterms:modified>
</cp:coreProperties>
</file>