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Default Extension="docx" ContentType="application/vnd.openxmlformats-officedocument.wordprocessingml.documen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60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395D06"/>
    <a:srgbClr val="355F06"/>
    <a:srgbClr val="086207"/>
    <a:srgbClr val="D2C74F"/>
    <a:srgbClr val="3B8E2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3600" cap="all" baseline="0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D2C7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55F06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D2C7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D2C74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rgbClr val="D2C7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Wednesday, August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14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Teaching Energy Efficiency Workshop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rent logo 50th_cmyk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91722" y="6214785"/>
            <a:ext cx="1752278" cy="6405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395D06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tephenhill@trentu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NSEP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Energy efficiency </a:t>
            </a:r>
            <a:br>
              <a:rPr lang="en-US" dirty="0" smtClean="0"/>
            </a:br>
            <a:r>
              <a:rPr lang="en-US" dirty="0" smtClean="0"/>
              <a:t>at Trent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7848601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Stephen Hill, PhD, </a:t>
            </a:r>
            <a:r>
              <a:rPr lang="en-US" sz="2000" dirty="0" err="1" smtClean="0"/>
              <a:t>PEng</a:t>
            </a:r>
            <a:endParaRPr lang="en-US" sz="2000" dirty="0" smtClean="0"/>
          </a:p>
          <a:p>
            <a:r>
              <a:rPr lang="en-US" sz="2000" dirty="0" smtClean="0"/>
              <a:t>Associate Professor, Environmental &amp; Resource Science/Studies</a:t>
            </a:r>
          </a:p>
          <a:p>
            <a:r>
              <a:rPr lang="en-US" sz="2000" dirty="0" smtClean="0">
                <a:hlinkClick r:id="rId2"/>
              </a:rPr>
              <a:t>stephenhill@trentu.ca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338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Ontario Network for Sustainable Energy Policy.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www.ONSEP.org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workshop: April 22-25, 2015. </a:t>
            </a:r>
            <a:r>
              <a:rPr lang="en-US" dirty="0" err="1" smtClean="0"/>
              <a:t>Picton</a:t>
            </a:r>
            <a:r>
              <a:rPr lang="en-US" dirty="0" smtClean="0"/>
              <a:t>,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55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Energy Science &amp; Technology.</a:t>
            </a:r>
            <a:r>
              <a:rPr lang="en-US" dirty="0"/>
              <a:t> A first introduction to energy science, technology and policy. </a:t>
            </a:r>
            <a:r>
              <a:rPr lang="en-US" dirty="0" smtClean="0"/>
              <a:t>Program elective.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70-80 students. 1-2 Teaching Assistants. 60% </a:t>
            </a:r>
            <a:r>
              <a:rPr lang="en-US" dirty="0"/>
              <a:t>BSc, </a:t>
            </a:r>
            <a:r>
              <a:rPr lang="en-US" dirty="0" smtClean="0"/>
              <a:t>40% </a:t>
            </a:r>
            <a:r>
              <a:rPr lang="en-US" dirty="0"/>
              <a:t>BA students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Format: weekly lecture/workshop; weekly seminar</a:t>
            </a:r>
          </a:p>
          <a:p>
            <a:endParaRPr lang="en-US" dirty="0" smtClean="0"/>
          </a:p>
          <a:p>
            <a:r>
              <a:rPr lang="en-US" dirty="0" smtClean="0"/>
              <a:t>Typical </a:t>
            </a:r>
            <a:r>
              <a:rPr lang="en-US" dirty="0"/>
              <a:t>student </a:t>
            </a:r>
            <a:r>
              <a:rPr lang="en-US" dirty="0" smtClean="0"/>
              <a:t>interests: </a:t>
            </a:r>
            <a:r>
              <a:rPr lang="en-US" dirty="0"/>
              <a:t>conservation bio, GIS, ecol</a:t>
            </a:r>
            <a:r>
              <a:rPr lang="en-US" dirty="0" smtClean="0"/>
              <a:t>. </a:t>
            </a:r>
            <a:r>
              <a:rPr lang="en-US" dirty="0"/>
              <a:t>restoration, </a:t>
            </a:r>
            <a:r>
              <a:rPr lang="en-US" dirty="0" smtClean="0"/>
              <a:t>parks, natural resources, water </a:t>
            </a:r>
            <a:r>
              <a:rPr lang="en-US" dirty="0"/>
              <a:t>science, food/agriculture, policy/law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Challenges</a:t>
            </a:r>
            <a:r>
              <a:rPr lang="en-US" dirty="0" smtClean="0"/>
              <a:t>: single explicit course in energy, numeracy, familiarity with policy concepts/context</a:t>
            </a:r>
          </a:p>
          <a:p>
            <a:pPr marL="0" indent="0">
              <a:buNone/>
            </a:pPr>
            <a:r>
              <a:rPr lang="en-US" b="1" dirty="0" smtClean="0"/>
              <a:t>Opportunities</a:t>
            </a:r>
            <a:r>
              <a:rPr lang="en-US" dirty="0" smtClean="0"/>
              <a:t>: First course! Interdisciplinary group of students, Potential for transformation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862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Course </a:t>
            </a:r>
            <a:r>
              <a:rPr lang="en-CA" b="1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299"/>
            <a:ext cx="8229600" cy="49922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730" dirty="0" smtClean="0"/>
              <a:t>Energy </a:t>
            </a:r>
            <a:r>
              <a:rPr lang="en-CA" sz="1730" dirty="0"/>
              <a:t>is essential to our modern economy. Canadians consume energy to produce </a:t>
            </a:r>
            <a:r>
              <a:rPr lang="en-CA" sz="1730" i="1" u="sng" dirty="0"/>
              <a:t>industrial</a:t>
            </a:r>
            <a:r>
              <a:rPr lang="en-CA" sz="1730" dirty="0"/>
              <a:t> goods, to </a:t>
            </a:r>
            <a:r>
              <a:rPr lang="en-CA" sz="1730" i="1" u="sng" dirty="0"/>
              <a:t>transport</a:t>
            </a:r>
            <a:r>
              <a:rPr lang="en-CA" sz="1730" dirty="0"/>
              <a:t> themselves and the products of commerce, to heat and cool homes and </a:t>
            </a:r>
            <a:r>
              <a:rPr lang="en-CA" sz="1730" i="1" u="sng" dirty="0"/>
              <a:t>buildings</a:t>
            </a:r>
            <a:r>
              <a:rPr lang="en-CA" sz="1730" dirty="0"/>
              <a:t>, and for a vast array of </a:t>
            </a:r>
            <a:r>
              <a:rPr lang="en-CA" sz="1730" i="1" u="sng" dirty="0"/>
              <a:t>electrical</a:t>
            </a:r>
            <a:r>
              <a:rPr lang="en-CA" sz="1730" dirty="0"/>
              <a:t> appliances. Canada also </a:t>
            </a:r>
            <a:r>
              <a:rPr lang="en-CA" sz="1730" i="1" u="sng" dirty="0"/>
              <a:t>exports</a:t>
            </a:r>
            <a:r>
              <a:rPr lang="en-CA" sz="1730" dirty="0"/>
              <a:t> a great deal of energy, largely crude oil, synthetic crude, natural gas, uranium, and electricity from large-scale hydro. </a:t>
            </a:r>
            <a:endParaRPr lang="en-CA" sz="1730" dirty="0" smtClean="0"/>
          </a:p>
          <a:p>
            <a:pPr marL="0" indent="0">
              <a:buNone/>
            </a:pPr>
            <a:endParaRPr lang="en-US" sz="1730" dirty="0"/>
          </a:p>
          <a:p>
            <a:pPr marL="0" indent="0">
              <a:buNone/>
            </a:pPr>
            <a:r>
              <a:rPr lang="en-CA" sz="1730" dirty="0"/>
              <a:t>This course will examine the applied </a:t>
            </a:r>
            <a:r>
              <a:rPr lang="en-CA" sz="1730" i="1" u="sng" dirty="0"/>
              <a:t>scientific and technological </a:t>
            </a:r>
            <a:r>
              <a:rPr lang="en-CA" sz="1730" dirty="0"/>
              <a:t>approaches to energy production and consumption. We will also examine technologies used in producing, moving, and consuming energy. As we go through the course, we will examine the </a:t>
            </a:r>
            <a:r>
              <a:rPr lang="en-CA" sz="1730" i="1" u="sng" dirty="0"/>
              <a:t>social and environmental </a:t>
            </a:r>
            <a:r>
              <a:rPr lang="en-CA" sz="1730" dirty="0"/>
              <a:t>consequences of energy production and consumption, as well as </a:t>
            </a:r>
            <a:r>
              <a:rPr lang="en-CA" sz="1730" i="1" u="sng" dirty="0"/>
              <a:t>policies</a:t>
            </a:r>
            <a:r>
              <a:rPr lang="en-CA" sz="1730" dirty="0"/>
              <a:t> that are, or could be put, in place to enable a secure and sustainable energy future. </a:t>
            </a:r>
            <a:endParaRPr lang="en-CA" sz="1730" dirty="0" smtClean="0"/>
          </a:p>
          <a:p>
            <a:pPr marL="0" indent="0">
              <a:buNone/>
            </a:pPr>
            <a:endParaRPr lang="en-US" sz="1730" dirty="0"/>
          </a:p>
          <a:p>
            <a:pPr marL="0" indent="0">
              <a:buNone/>
            </a:pPr>
            <a:r>
              <a:rPr lang="en-CA" sz="1730" dirty="0"/>
              <a:t>Our approach to these topics will be problem based. The problem is simply stated: our </a:t>
            </a:r>
            <a:r>
              <a:rPr lang="en-CA" sz="1730" i="1" u="sng" dirty="0"/>
              <a:t>existing energy system is ecologically unsustainable </a:t>
            </a:r>
            <a:r>
              <a:rPr lang="en-CA" sz="1730" dirty="0"/>
              <a:t>and our existing energy infrastructure obsolete. </a:t>
            </a:r>
            <a:r>
              <a:rPr lang="en-CA" sz="1730" i="1" u="sng" dirty="0"/>
              <a:t>Solutions to this problem will come from changes to many areas</a:t>
            </a:r>
            <a:r>
              <a:rPr lang="en-CA" sz="1730" dirty="0"/>
              <a:t>, including technology, markets, regulations, and behavioural change. As a result, no one approach or perspective is sufficient. Solutions should not be considered in isolation from their context: There are no easy answers. </a:t>
            </a:r>
            <a:endParaRPr lang="en-US" sz="173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123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4827611"/>
              </p:ext>
            </p:extLst>
          </p:nvPr>
        </p:nvGraphicFramePr>
        <p:xfrm>
          <a:off x="569110" y="591125"/>
          <a:ext cx="7859072" cy="5679666"/>
        </p:xfrm>
        <a:graphic>
          <a:graphicData uri="http://schemas.openxmlformats.org/presentationml/2006/ole">
            <p:oleObj spid="_x0000_s1033" name="Document" r:id="rId3" imgW="6044978" imgH="436863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104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Conceptual:</a:t>
            </a:r>
          </a:p>
          <a:p>
            <a:pPr lvl="1"/>
            <a:r>
              <a:rPr lang="en-US" dirty="0" smtClean="0"/>
              <a:t>Energy through the lens of biophysical-social-technical system</a:t>
            </a:r>
          </a:p>
          <a:p>
            <a:pPr lvl="1"/>
            <a:r>
              <a:rPr lang="en-US" dirty="0" smtClean="0"/>
              <a:t>System transitions &amp; climate imperative</a:t>
            </a:r>
          </a:p>
          <a:p>
            <a:pPr lvl="1"/>
            <a:r>
              <a:rPr lang="en-US" dirty="0" smtClean="0"/>
              <a:t>Soft vs. hard paths: prioritize demand </a:t>
            </a:r>
            <a:r>
              <a:rPr lang="en-US" dirty="0" err="1" smtClean="0"/>
              <a:t>mgmt</a:t>
            </a:r>
            <a:r>
              <a:rPr lang="en-US" dirty="0" smtClean="0"/>
              <a:t> &amp; efficiency. Adaptability</a:t>
            </a:r>
          </a:p>
          <a:p>
            <a:endParaRPr lang="en-US" dirty="0"/>
          </a:p>
          <a:p>
            <a:r>
              <a:rPr lang="en-US" dirty="0" smtClean="0"/>
              <a:t>Technical themes:</a:t>
            </a:r>
          </a:p>
          <a:p>
            <a:pPr lvl="1"/>
            <a:r>
              <a:rPr lang="en-US" dirty="0" smtClean="0"/>
              <a:t>Energy vs. power</a:t>
            </a:r>
          </a:p>
          <a:p>
            <a:pPr lvl="1"/>
            <a:r>
              <a:rPr lang="en-US" dirty="0" smtClean="0"/>
              <a:t>Energy quality, energy density &amp; energy intensity</a:t>
            </a:r>
          </a:p>
          <a:p>
            <a:pPr lvl="1"/>
            <a:r>
              <a:rPr lang="en-US" dirty="0" smtClean="0"/>
              <a:t>Source, transformation, transportation, use/service: 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 smtClean="0"/>
              <a:t> laws of thermodynamics</a:t>
            </a:r>
          </a:p>
          <a:p>
            <a:pPr lvl="1"/>
            <a:r>
              <a:rPr lang="en-US" dirty="0" smtClean="0"/>
              <a:t>Order of magnitude estimates: good </a:t>
            </a:r>
            <a:r>
              <a:rPr lang="en-US" dirty="0" err="1" smtClean="0"/>
              <a:t>enoughness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Connecting numbers to physical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288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Design Principles </a:t>
            </a:r>
            <a:br>
              <a:rPr lang="en-US" dirty="0" smtClean="0"/>
            </a:br>
            <a:r>
              <a:rPr lang="en-US" sz="2800" dirty="0" smtClean="0"/>
              <a:t>(conveyed to students)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Demand management: Ask if we actually need the service provided by the energy in the first place?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Keep the number of steps in an energy conversion as few as possible  </a:t>
            </a:r>
          </a:p>
          <a:p>
            <a:pPr lvl="1"/>
            <a:r>
              <a:rPr lang="en-US" dirty="0" smtClean="0"/>
              <a:t>Match the energy quality with an appropriate use!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Seek the highest efficiency at each conversion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511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Problem-based.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What is kinetic energy of water flowing under </a:t>
            </a:r>
            <a:r>
              <a:rPr lang="en-US" i="1" dirty="0" err="1" smtClean="0"/>
              <a:t>Faryon</a:t>
            </a:r>
            <a:r>
              <a:rPr lang="en-US" i="1" dirty="0" smtClean="0"/>
              <a:t> Bridge?”</a:t>
            </a:r>
          </a:p>
          <a:p>
            <a:pPr lvl="1"/>
            <a:r>
              <a:rPr lang="en-US" i="1" dirty="0" smtClean="0"/>
              <a:t>“How many 100W </a:t>
            </a:r>
            <a:r>
              <a:rPr lang="en-US" i="1" dirty="0" err="1" smtClean="0"/>
              <a:t>lightbulbs</a:t>
            </a:r>
            <a:r>
              <a:rPr lang="en-US" i="1" dirty="0" smtClean="0"/>
              <a:t> are needed to heat your bedroom?”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Group projects: </a:t>
            </a:r>
          </a:p>
          <a:p>
            <a:pPr lvl="1"/>
            <a:r>
              <a:rPr lang="en-US" dirty="0" smtClean="0"/>
              <a:t>Recommendations for retrofit of a residential home. 50% reduction in fossil fuel consumption over next 10 years. Prioritization of actions based on economic, social, &amp; technical considerations.</a:t>
            </a:r>
          </a:p>
          <a:p>
            <a:pPr lvl="1"/>
            <a:r>
              <a:rPr lang="en-US" dirty="0" err="1" smtClean="0"/>
              <a:t>Retscreen</a:t>
            </a:r>
            <a:r>
              <a:rPr lang="en-US" dirty="0" smtClean="0"/>
              <a:t>: Energy Efficiency module. </a:t>
            </a:r>
          </a:p>
          <a:p>
            <a:pPr lvl="1"/>
            <a:endParaRPr lang="en-US" dirty="0"/>
          </a:p>
          <a:p>
            <a:r>
              <a:rPr lang="en-US" dirty="0" smtClean="0"/>
              <a:t>Connect energy issues to other interests: land-use planning, transportation, water quantity, biodiversity/biofuels, environmental assessment, food/agriculture,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6860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Flipped class. Peer instruction. Learning </a:t>
            </a:r>
            <a:r>
              <a:rPr lang="en-US" dirty="0" err="1" smtClean="0"/>
              <a:t>Catalytics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Become more explicit in treatment of energy efficiency policy</a:t>
            </a:r>
          </a:p>
          <a:p>
            <a:r>
              <a:rPr lang="en-US" dirty="0" smtClean="0"/>
              <a:t>Improved data manipulation:</a:t>
            </a:r>
          </a:p>
          <a:p>
            <a:pPr lvl="1"/>
            <a:r>
              <a:rPr lang="en-US" dirty="0" smtClean="0"/>
              <a:t>Campus energy efficiency (ESCO partnership)</a:t>
            </a:r>
          </a:p>
          <a:p>
            <a:pPr lvl="1"/>
            <a:r>
              <a:rPr lang="en-US" dirty="0" smtClean="0"/>
              <a:t>BPS data</a:t>
            </a:r>
            <a:endParaRPr lang="en-US" dirty="0"/>
          </a:p>
        </p:txBody>
      </p:sp>
      <p:pic>
        <p:nvPicPr>
          <p:cNvPr id="4" name="Picture 3" descr="learning catalytics.tif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97872" y="3705568"/>
            <a:ext cx="3975401" cy="299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5200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118</TotalTime>
  <Words>654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Clarity</vt:lpstr>
      <vt:lpstr>Document</vt:lpstr>
      <vt:lpstr>Teaching Energy efficiency  at Trent</vt:lpstr>
      <vt:lpstr>Some promotion</vt:lpstr>
      <vt:lpstr>Course Context</vt:lpstr>
      <vt:lpstr>Course Description</vt:lpstr>
      <vt:lpstr>Slide 5</vt:lpstr>
      <vt:lpstr>Themes</vt:lpstr>
      <vt:lpstr>Efficiency Design Principles  (conveyed to students)</vt:lpstr>
      <vt:lpstr>Approach</vt:lpstr>
      <vt:lpstr>Future plans</vt:lpstr>
    </vt:vector>
  </TitlesOfParts>
  <Company>Trent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Energy efficiency  at Trent</dc:title>
  <dc:creator>Stephen Hill</dc:creator>
  <cp:lastModifiedBy>Kyla Tanner</cp:lastModifiedBy>
  <cp:revision>13</cp:revision>
  <dcterms:created xsi:type="dcterms:W3CDTF">2014-08-27T17:28:35Z</dcterms:created>
  <dcterms:modified xsi:type="dcterms:W3CDTF">2014-08-27T17:28:48Z</dcterms:modified>
</cp:coreProperties>
</file>