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78" r:id="rId2"/>
    <p:sldId id="700" r:id="rId3"/>
    <p:sldId id="702" r:id="rId4"/>
    <p:sldId id="704" r:id="rId5"/>
    <p:sldId id="705" r:id="rId6"/>
    <p:sldId id="706" r:id="rId7"/>
    <p:sldId id="709" r:id="rId8"/>
    <p:sldId id="710" r:id="rId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566">
          <p15:clr>
            <a:srgbClr val="A4A3A4"/>
          </p15:clr>
        </p15:guide>
        <p15:guide id="2" pos="12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CC"/>
    <a:srgbClr val="FFCC99"/>
    <a:srgbClr val="FFFFFF"/>
    <a:srgbClr val="292929"/>
    <a:srgbClr val="A50021"/>
    <a:srgbClr val="005AA6"/>
    <a:srgbClr val="01AF40"/>
    <a:srgbClr val="014B40"/>
    <a:srgbClr val="828FC6"/>
    <a:srgbClr val="4D4D4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37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424" y="0"/>
      </p:cViewPr>
      <p:guideLst>
        <p:guide orient="horz" pos="566"/>
        <p:guide pos="12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1C30-8E6A-4F7D-95CF-1FC2D82AB641}" type="datetimeFigureOut">
              <a:rPr lang="en-CA" smtClean="0"/>
              <a:pPr/>
              <a:t>8/29/14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BFBE-BE60-4B0E-A404-D3790180061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14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2B4B03-291E-4505-A0FB-7D890DAF3D2A}" type="datetimeFigureOut">
              <a:rPr lang="en-CA"/>
              <a:pPr>
                <a:defRPr/>
              </a:pPr>
              <a:t>8/29/14</a:t>
            </a:fld>
            <a:endParaRPr lang="en-CA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50FD20-377E-45B5-AA41-6C4936DF46B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61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380" y="0"/>
            <a:ext cx="7493620" cy="105936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39"/>
            <a:ext cx="8229600" cy="5118409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770" y="0"/>
            <a:ext cx="7481230" cy="104821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502" y="1332570"/>
            <a:ext cx="4038600" cy="4990171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502" y="1332570"/>
            <a:ext cx="4038600" cy="4990171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0380" y="0"/>
            <a:ext cx="7493620" cy="10482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48937"/>
            <a:ext cx="8229600" cy="5107257"/>
          </a:xfrm>
        </p:spPr>
        <p:txBody>
          <a:bodyPr/>
          <a:lstStyle/>
          <a:p>
            <a:pPr lvl="0"/>
            <a:endParaRPr lang="en-CA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0"/>
            <a:ext cx="7493000" cy="104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9675"/>
            <a:ext cx="8229600" cy="510222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GBC PPT Construction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651000" y="0"/>
            <a:ext cx="749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9675"/>
            <a:ext cx="8229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4" r:id="rId3"/>
    <p:sldLayoutId id="2147483653" r:id="rId4"/>
    <p:sldLayoutId id="2147483652" r:id="rId5"/>
    <p:sldLayoutId id="2147483651" r:id="rId6"/>
    <p:sldLayoutId id="2147483650" r:id="rId7"/>
    <p:sldLayoutId id="21474836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005AA6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005AA6"/>
        </a:buClr>
        <a:buChar char="–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005AA6"/>
        </a:buClr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5000"/>
        </a:spcBef>
        <a:spcAft>
          <a:spcPct val="25000"/>
        </a:spcAft>
        <a:buClr>
          <a:srgbClr val="005AA6"/>
        </a:buClr>
        <a:buChar char="–"/>
        <a:defRPr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5000"/>
        </a:spcBef>
        <a:spcAft>
          <a:spcPct val="25000"/>
        </a:spcAft>
        <a:buClr>
          <a:srgbClr val="005AA6"/>
        </a:buClr>
        <a:buChar char="»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5000"/>
        </a:spcBef>
        <a:spcAft>
          <a:spcPct val="25000"/>
        </a:spcAft>
        <a:buClr>
          <a:srgbClr val="005AA6"/>
        </a:buClr>
        <a:buChar char="»"/>
        <a:defRPr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5000"/>
        </a:spcBef>
        <a:spcAft>
          <a:spcPct val="25000"/>
        </a:spcAft>
        <a:buClr>
          <a:srgbClr val="005AA6"/>
        </a:buClr>
        <a:buChar char="»"/>
        <a:defRPr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5000"/>
        </a:spcBef>
        <a:spcAft>
          <a:spcPct val="25000"/>
        </a:spcAft>
        <a:buClr>
          <a:srgbClr val="005AA6"/>
        </a:buClr>
        <a:buChar char="»"/>
        <a:defRPr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5000"/>
        </a:spcBef>
        <a:spcAft>
          <a:spcPct val="25000"/>
        </a:spcAft>
        <a:buClr>
          <a:srgbClr val="005AA6"/>
        </a:buClr>
        <a:buChar char="»"/>
        <a:defRPr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hyperlink" Target="http://www.canadianbusiness.com/blogs-and-comment/what-torontos-skyline-will-look-like-in-20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hyperlink" Target="http://onlyfunnyjokes.com/bestoftheweb/2008/06/26/the-stupid-engineeer-awards-great-examples-of-really-bad-construc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/>
          </p:cNvSpPr>
          <p:nvPr/>
        </p:nvSpPr>
        <p:spPr bwMode="auto">
          <a:xfrm>
            <a:off x="1672390" y="0"/>
            <a:ext cx="747161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en-CA" sz="2800" b="1" dirty="0" smtClean="0">
                <a:solidFill>
                  <a:schemeClr val="tx2"/>
                </a:solidFill>
              </a:rPr>
              <a:t>Sustainable Development and Built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89547" y="1246759"/>
            <a:ext cx="8097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kern="0" dirty="0">
                <a:solidFill>
                  <a:schemeClr val="tx2"/>
                </a:solidFill>
                <a:cs typeface="Times New Roman" pitchFamily="18" charset="0"/>
              </a:rPr>
              <a:t>“If buildings work well, they enhance our lives, our communities, and our culture” </a:t>
            </a:r>
            <a:r>
              <a:rPr lang="en-US" sz="2000" b="1" kern="0" dirty="0">
                <a:solidFill>
                  <a:schemeClr val="tx2"/>
                </a:solidFill>
                <a:cs typeface="Times New Roman" pitchFamily="18" charset="0"/>
              </a:rPr>
              <a:t>(Baird, et.al. 1996:  Building Evaluation Techniques)</a:t>
            </a:r>
            <a:endParaRPr lang="en-CA" sz="2000" b="1" dirty="0"/>
          </a:p>
        </p:txBody>
      </p:sp>
      <p:pic>
        <p:nvPicPr>
          <p:cNvPr id="5" name="Picture 5" descr="http://www.canadianbusiness.com/wp-content/uploads/2012/09/886584be4d4888e87db28f94e6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141" y="2658786"/>
            <a:ext cx="5717434" cy="33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55140" y="5962502"/>
            <a:ext cx="5688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  <a:hlinkClick r:id="rId3"/>
              </a:rPr>
              <a:t>http://www.canadianbusiness.com/blogs-and-comment/what-torontos-skyline-will-look-like-in-2020/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4" y="4674638"/>
            <a:ext cx="29642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Teaching Energy Efficiency</a:t>
            </a:r>
          </a:p>
          <a:p>
            <a:r>
              <a:rPr lang="en-CA" sz="2000" b="1" dirty="0" smtClean="0"/>
              <a:t>July 16 &amp; 17</a:t>
            </a:r>
          </a:p>
          <a:p>
            <a:r>
              <a:rPr lang="en-CA" sz="2000" b="1" dirty="0" smtClean="0"/>
              <a:t>York University</a:t>
            </a:r>
          </a:p>
          <a:p>
            <a:endParaRPr lang="en-CA" sz="2000" b="1" dirty="0"/>
          </a:p>
          <a:p>
            <a:r>
              <a:rPr lang="en-CA" sz="2000" b="1" dirty="0" err="1" smtClean="0"/>
              <a:t>Harsha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Munasinghe</a:t>
            </a:r>
            <a:endParaRPr lang="en-CA" sz="2000" b="1" dirty="0" smtClean="0"/>
          </a:p>
          <a:p>
            <a:r>
              <a:rPr lang="en-CA" sz="2000" b="1" dirty="0" smtClean="0"/>
              <a:t>George Brown College</a:t>
            </a:r>
          </a:p>
          <a:p>
            <a:endParaRPr lang="en-CA" sz="2000" b="1" dirty="0"/>
          </a:p>
          <a:p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4429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3924" y="1112587"/>
            <a:ext cx="4876800" cy="5170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200" dirty="0"/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2200" dirty="0" smtClean="0"/>
              <a:t>Creates </a:t>
            </a:r>
            <a:r>
              <a:rPr lang="en-US" sz="2200" dirty="0"/>
              <a:t>an understanding of the links between development, environment and economics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2200" dirty="0"/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2200" dirty="0" smtClean="0"/>
              <a:t>Investigates </a:t>
            </a:r>
            <a:r>
              <a:rPr lang="en-US" sz="2200" dirty="0"/>
              <a:t>environmental problems caused by development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2200" dirty="0"/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2200" dirty="0" smtClean="0"/>
              <a:t>Explores </a:t>
            </a:r>
            <a:r>
              <a:rPr lang="en-US" sz="2200" dirty="0"/>
              <a:t>current issues in the built environment and economics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2200" dirty="0"/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2200" dirty="0" smtClean="0"/>
              <a:t>Examines </a:t>
            </a:r>
            <a:r>
              <a:rPr lang="en-US" sz="2200" dirty="0"/>
              <a:t>sustainable development, resource use and economic strategies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endParaRPr lang="en-US" sz="2200" i="1" dirty="0"/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en-US" sz="2200" dirty="0"/>
              <a:t>Delivered through case studies</a:t>
            </a:r>
          </a:p>
        </p:txBody>
      </p:sp>
      <p:pic>
        <p:nvPicPr>
          <p:cNvPr id="4101" name="Picture 6" descr="http://t3.gstatic.com/images?q=tbn:ANd9GcTQIFyct_KWNhT0Ejc3JGTn8yRl-zdN3fZOjhTu9m1HpNCB9G8v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5563" y="1083236"/>
            <a:ext cx="40084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993572" y="4156636"/>
            <a:ext cx="2199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Calibri" panose="020F0502020204030204" pitchFamily="34" charset="0"/>
              </a:rPr>
              <a:t>The </a:t>
            </a:r>
            <a:r>
              <a:rPr lang="en-CA" altLang="en-US" sz="1800" dirty="0" smtClean="0">
                <a:latin typeface="Calibri" panose="020F0502020204030204" pitchFamily="34" charset="0"/>
              </a:rPr>
              <a:t>Gherkin</a:t>
            </a:r>
            <a:r>
              <a:rPr lang="en-CA" altLang="en-US" sz="1800" dirty="0">
                <a:latin typeface="Calibri" panose="020F0502020204030204" pitchFamily="34" charset="0"/>
              </a:rPr>
              <a:t>, London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latin typeface="Calibri" panose="020F0502020204030204" pitchFamily="34" charset="0"/>
              </a:rPr>
              <a:t>(Google.ca)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5920" y="0"/>
            <a:ext cx="749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COURSE DESCRIPTION 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34691" y="5767760"/>
            <a:ext cx="4009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200" b="1" dirty="0" smtClean="0"/>
              <a:t>Bridging course from Diploma to Degree</a:t>
            </a:r>
            <a:endParaRPr lang="en-CA" sz="2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44543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417262" y="1066161"/>
            <a:ext cx="4717366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i="1" dirty="0" smtClean="0"/>
              <a:t>Define</a:t>
            </a:r>
            <a:r>
              <a:rPr lang="en-US" sz="2200" dirty="0" smtClean="0"/>
              <a:t> </a:t>
            </a:r>
            <a:r>
              <a:rPr lang="en-US" sz="2200" dirty="0"/>
              <a:t>the concepts of development and environmental sustainability;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Describe and compare</a:t>
            </a:r>
            <a:r>
              <a:rPr lang="en-US" sz="2200" dirty="0"/>
              <a:t> the variety of environmental problems and their underlying causes and subsequent impacts;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Classify</a:t>
            </a:r>
            <a:r>
              <a:rPr lang="en-US" sz="2200" dirty="0"/>
              <a:t> processes that generate social and environmental change;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Assess</a:t>
            </a:r>
            <a:r>
              <a:rPr lang="en-US" sz="2200" dirty="0"/>
              <a:t>  the potentials and limitations of environmental planning and management;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i="1" dirty="0"/>
              <a:t>Develop and recommend </a:t>
            </a:r>
            <a:r>
              <a:rPr lang="en-US" sz="2200" dirty="0"/>
              <a:t>strategies to steer sustainable urban environmental planning.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4056" y="332258"/>
            <a:ext cx="7469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Course Outcome</a:t>
            </a:r>
            <a:endParaRPr lang="en-CA" sz="2400" dirty="0"/>
          </a:p>
        </p:txBody>
      </p:sp>
      <p:pic>
        <p:nvPicPr>
          <p:cNvPr id="6" name="Picture 13" descr="Some pretty good examples of really bad construction! Hats off to these engine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8" y="1065631"/>
            <a:ext cx="3754905" cy="295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2" y="3983288"/>
            <a:ext cx="36281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>
                <a:latin typeface="Calibri" panose="020F0502020204030204" pitchFamily="34" charset="0"/>
              </a:rPr>
              <a:t>Sharing is caring</a:t>
            </a:r>
            <a:r>
              <a:rPr lang="en-CA" altLang="en-US" sz="18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>
                <a:latin typeface="Calibri" panose="020F0502020204030204" pitchFamily="34" charset="0"/>
              </a:rPr>
              <a:t>Space Sharing is sustainable!</a:t>
            </a:r>
            <a:endParaRPr lang="en-CA" altLang="en-US" sz="18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" y="4585508"/>
            <a:ext cx="3967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Calibri" panose="020F0502020204030204" pitchFamily="34" charset="0"/>
                <a:hlinkClick r:id="rId3"/>
              </a:rPr>
              <a:t>http://onlyfunnyjokes.com/bestoftheweb/2008/06/26/the-stupid-engineeer-awards-great-examples-of-really-bad-construction/</a:t>
            </a:r>
            <a:endParaRPr lang="en-CA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6449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05600" y="5791200"/>
            <a:ext cx="1974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chemeClr val="accent3">
                    <a:lumMod val="95000"/>
                  </a:schemeClr>
                </a:solidFill>
              </a:rPr>
              <a:t>CN Tower, Toronto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457708"/>
              </p:ext>
            </p:extLst>
          </p:nvPr>
        </p:nvGraphicFramePr>
        <p:xfrm>
          <a:off x="0" y="942556"/>
          <a:ext cx="9144000" cy="6343440"/>
        </p:xfrm>
        <a:graphic>
          <a:graphicData uri="http://schemas.openxmlformats.org/drawingml/2006/table">
            <a:tbl>
              <a:tblPr/>
              <a:tblGrid>
                <a:gridCol w="779896"/>
                <a:gridCol w="2288827"/>
                <a:gridCol w="1198477"/>
                <a:gridCol w="2486249"/>
                <a:gridCol w="2390551"/>
              </a:tblGrid>
              <a:tr h="21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Times New Roman"/>
                        </a:rPr>
                        <a:t>Week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>
                          <a:latin typeface="Calibri" panose="020F0502020204030204" pitchFamily="34" charset="0"/>
                          <a:ea typeface="Times New Roman"/>
                        </a:rPr>
                        <a:t>Topic / Task</a:t>
                      </a:r>
                      <a:endParaRPr lang="en-US" sz="140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>
                          <a:latin typeface="Calibri" panose="020F0502020204030204" pitchFamily="34" charset="0"/>
                          <a:ea typeface="Times New Roman"/>
                        </a:rPr>
                        <a:t>Outcome(s)</a:t>
                      </a:r>
                      <a:endParaRPr lang="en-US" sz="140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Times New Roman"/>
                        </a:rPr>
                        <a:t>Content / Activities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>
                          <a:latin typeface="Calibri" panose="020F0502020204030204" pitchFamily="34" charset="0"/>
                          <a:ea typeface="Times New Roman"/>
                        </a:rPr>
                        <a:t>Resources</a:t>
                      </a:r>
                      <a:endParaRPr lang="en-US" sz="140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Introduction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: Built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Environment and Community 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Group discussion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Course outline, GBC Policy, Handouts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Built environment and Sustainable Development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Introduction to Assignment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I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Handouts, lecture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Case Study: Sustainable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community planning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2,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3,4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Introduction to Assignment III 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Handouts, lecture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Current trends: Green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building and Bio-mimicry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2,3,4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Discussion on Assignment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I &amp; III 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Handouts, lecture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Energy and Building Design 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 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Handouts, lecture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Case study: Energy  modeling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activities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Lectures, Presentations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Case study: Renovated built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environments / Midterm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Exam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Submission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of Assignment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I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Introduction to Assignment II 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Lectures, Presentations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i="1" dirty="0">
                          <a:latin typeface="Calibri" panose="020F0502020204030204" pitchFamily="34" charset="0"/>
                          <a:ea typeface="Times New Roman"/>
                        </a:rPr>
                        <a:t>INTERSESSION WEEK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133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Field trip to Evergreen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Group Discussion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endParaRPr lang="en-US" sz="140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Building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ea typeface="Times New Roman"/>
                        </a:rPr>
                        <a:t> Renovation &amp; Ergonomics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 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Submission of Field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ea typeface="Times New Roman"/>
                        </a:rPr>
                        <a:t> Trip Report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Discussion on Assignment III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11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Urban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environments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12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Indoor quality and Health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13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Case study: Building in operation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Class activities </a:t>
                      </a:r>
                      <a:endParaRPr lang="en-US" sz="1400" dirty="0" smtClean="0"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Student presentations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14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Case study: Post occupancy survey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Student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presentations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15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Case study: Economic impact of environment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/ Final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Exam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1,2,3,4,5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Calibri" panose="020F0502020204030204" pitchFamily="34" charset="0"/>
                      </a:endParaRP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>
                          <a:latin typeface="Calibri" panose="020F0502020204030204" pitchFamily="34" charset="0"/>
                          <a:ea typeface="Times New Roman"/>
                        </a:rPr>
                        <a:t>Handouts and presentations</a:t>
                      </a:r>
                    </a:p>
                  </a:txBody>
                  <a:tcPr marL="42608" marR="426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b="1" dirty="0">
                          <a:latin typeface="Calibri" panose="020F0502020204030204" pitchFamily="34" charset="0"/>
                          <a:ea typeface="Times New Roman"/>
                        </a:rPr>
                        <a:t>Please note: this schedule may change as resources and circumstances require.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  <a:tab pos="2057400" algn="l"/>
                          <a:tab pos="5029200" algn="l"/>
                        </a:tabLs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/>
                        </a:rPr>
                        <a:t>For information on withdrawing from this course without academic penalty, please refer to the College Academic Calendar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ea typeface="Times New Roman"/>
                        </a:rPr>
                        <a:t>:</a:t>
                      </a:r>
                      <a:endParaRPr lang="en-US" sz="1400" dirty="0"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2608" marR="42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7922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1836"/>
            <a:ext cx="5410200" cy="4876800"/>
          </a:xfrm>
          <a:solidFill>
            <a:schemeClr val="bg1"/>
          </a:solidFill>
        </p:spPr>
        <p:txBody>
          <a:bodyPr/>
          <a:lstStyle/>
          <a:p>
            <a:pPr marL="177800" indent="-177800">
              <a:buFontTx/>
              <a:buNone/>
              <a:defRPr/>
            </a:pPr>
            <a:r>
              <a:rPr lang="en-CA" sz="2200" dirty="0" smtClean="0">
                <a:cs typeface="Times New Roman" pitchFamily="18" charset="0"/>
              </a:rPr>
              <a:t>Building is more than the basic Shelter: </a:t>
            </a:r>
          </a:p>
          <a:p>
            <a:pPr>
              <a:defRPr/>
            </a:pPr>
            <a:r>
              <a:rPr lang="en-CA" sz="2200" dirty="0" smtClean="0">
                <a:cs typeface="Times New Roman" pitchFamily="18" charset="0"/>
              </a:rPr>
              <a:t>Utilitarian art &amp; Visual art, shaping space for human use and to express ideas</a:t>
            </a:r>
          </a:p>
          <a:p>
            <a:pPr>
              <a:defRPr/>
            </a:pPr>
            <a:r>
              <a:rPr lang="en-CA" sz="2200" dirty="0" smtClean="0">
                <a:cs typeface="Times New Roman" pitchFamily="18" charset="0"/>
              </a:rPr>
              <a:t>Expresses identity, culture, </a:t>
            </a:r>
          </a:p>
          <a:p>
            <a:pPr>
              <a:defRPr/>
            </a:pPr>
            <a:r>
              <a:rPr lang="en-CA" sz="2200" dirty="0" smtClean="0">
                <a:cs typeface="Times New Roman" pitchFamily="18" charset="0"/>
              </a:rPr>
              <a:t>Represents the location and considered as an extension to nature</a:t>
            </a:r>
          </a:p>
          <a:p>
            <a:pPr marL="177800" indent="-177800">
              <a:buFontTx/>
              <a:buNone/>
              <a:defRPr/>
            </a:pPr>
            <a:endParaRPr lang="en-CA" sz="2200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en-CA" sz="2200" dirty="0" smtClean="0">
                <a:cs typeface="Times New Roman" pitchFamily="18" charset="0"/>
              </a:rPr>
              <a:t>Vitruvius:</a:t>
            </a:r>
          </a:p>
          <a:p>
            <a:pPr marL="177800" indent="-177800">
              <a:buFontTx/>
              <a:buNone/>
              <a:defRPr/>
            </a:pPr>
            <a:r>
              <a:rPr lang="en-CA" sz="2200" dirty="0" smtClean="0">
                <a:cs typeface="Times New Roman" pitchFamily="18" charset="0"/>
              </a:rPr>
              <a:t>Firmness, Commodity and Delight</a:t>
            </a:r>
          </a:p>
          <a:p>
            <a:pPr>
              <a:buFontTx/>
              <a:buNone/>
              <a:defRPr/>
            </a:pPr>
            <a:r>
              <a:rPr lang="en-CA" sz="2400" dirty="0" smtClean="0">
                <a:cs typeface="Times New Roman" pitchFamily="18" charset="0"/>
              </a:rPr>
              <a:t>   </a:t>
            </a:r>
            <a:endParaRPr lang="en-CA" sz="2400" dirty="0">
              <a:cs typeface="Times New Roman" pitchFamily="18" charset="0"/>
            </a:endParaRPr>
          </a:p>
        </p:txBody>
      </p:sp>
      <p:pic>
        <p:nvPicPr>
          <p:cNvPr id="9219" name="Picture 3" descr="Primitive H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943600" y="504825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latin typeface="Calibri" panose="020F0502020204030204" pitchFamily="34" charset="0"/>
              </a:rPr>
              <a:t>The Primitive Hut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latin typeface="Calibri" panose="020F0502020204030204" pitchFamily="34" charset="0"/>
              </a:rPr>
              <a:t>Abbe Marc-</a:t>
            </a:r>
            <a:r>
              <a:rPr lang="en-CA" altLang="en-US" sz="1400" dirty="0" err="1">
                <a:latin typeface="Calibri" panose="020F0502020204030204" pitchFamily="34" charset="0"/>
              </a:rPr>
              <a:t>Antonie</a:t>
            </a:r>
            <a:r>
              <a:rPr lang="en-CA" altLang="en-US" sz="1400" dirty="0">
                <a:latin typeface="Calibri" panose="020F0502020204030204" pitchFamily="34" charset="0"/>
              </a:rPr>
              <a:t> </a:t>
            </a:r>
            <a:r>
              <a:rPr lang="en-CA" altLang="en-US" sz="1400" dirty="0" err="1">
                <a:latin typeface="Calibri" panose="020F0502020204030204" pitchFamily="34" charset="0"/>
              </a:rPr>
              <a:t>Laugier</a:t>
            </a:r>
            <a:endParaRPr lang="en-CA" altLang="en-US" sz="1400" dirty="0"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400" dirty="0">
                <a:latin typeface="Calibri" panose="020F0502020204030204" pitchFamily="34" charset="0"/>
              </a:rPr>
              <a:t>(</a:t>
            </a:r>
            <a:r>
              <a:rPr lang="en-US" altLang="en-US" sz="1400" dirty="0">
                <a:latin typeface="Calibri" panose="020F0502020204030204" pitchFamily="34" charset="0"/>
              </a:rPr>
              <a:t>www.arch.ttu.edu/people/faculty/buelinckx_h/Spring2008/</a:t>
            </a:r>
            <a:endParaRPr lang="en-CA" altLang="en-US" sz="1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8122" y="135306"/>
            <a:ext cx="4255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cs typeface="Times New Roman" pitchFamily="18" charset="0"/>
              </a:rPr>
              <a:t>Environment </a:t>
            </a:r>
            <a:r>
              <a:rPr lang="en-CA" sz="2400" b="1" dirty="0">
                <a:cs typeface="Times New Roman" pitchFamily="18" charset="0"/>
              </a:rPr>
              <a:t>and Community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196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45920" y="122238"/>
            <a:ext cx="7345680" cy="41116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CA" altLang="en-US" sz="2400" b="1" smtClean="0">
                <a:solidFill>
                  <a:schemeClr val="tx1"/>
                </a:solidFill>
                <a:cs typeface="Times New Roman" pitchFamily="18" charset="0"/>
              </a:rPr>
              <a:t>Why build?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2032"/>
            <a:ext cx="8686800" cy="2514600"/>
          </a:xfrm>
          <a:solidFill>
            <a:schemeClr val="bg1"/>
          </a:solidFill>
        </p:spPr>
        <p:txBody>
          <a:bodyPr/>
          <a:lstStyle/>
          <a:p>
            <a:pPr marL="179388" indent="-179388">
              <a:defRPr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Built environment as enforcing an order desirable to the society </a:t>
            </a:r>
          </a:p>
          <a:p>
            <a:pPr marL="179388" indent="-179388">
              <a:defRPr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Availability of resources: materials, know-how</a:t>
            </a:r>
          </a:p>
          <a:p>
            <a:pPr marL="179388" indent="-179388">
              <a:defRPr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What was available in the immediate surroundings</a:t>
            </a:r>
          </a:p>
          <a:p>
            <a:pPr marL="179388" indent="-179388">
              <a:defRPr/>
            </a:pP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How to assemble the available materials together</a:t>
            </a:r>
          </a:p>
          <a:p>
            <a:pPr marL="179388" indent="-179388">
              <a:defRPr/>
            </a:pP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Did we all follow the same principles?</a:t>
            </a:r>
          </a:p>
          <a:p>
            <a:pPr marL="179388" indent="-179388">
              <a:defRPr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CA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C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7" descr="https://encrypted-tbn3.gstatic.com/images?q=tbn:ANd9GcT2Rm28iZpH6hfUCxCo1thntT9dFUA7PuwiOMM4WfZO1JL-dFK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4732"/>
            <a:ext cx="2400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https://encrypted-tbn1.gstatic.com/images?q=tbn:ANd9GcTSvv_kQEuESGLgiMwxoXTDHYIA-6XYegOcQE7LzkcM4yqmtDZ0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2378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https://encrypted-tbn3.gstatic.com/images?q=tbn:ANd9GcTdaYHw_fmTiP9GZozqTQiiDB6fAzjrPGH6yEYwGeqJKIWBnT2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523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152400" y="5648529"/>
            <a:ext cx="103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>
                <a:latin typeface="Times New Roman" pitchFamily="18" charset="0"/>
              </a:rPr>
              <a:t>(Google.ca)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28157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4" y="1063288"/>
            <a:ext cx="9109996" cy="3352800"/>
          </a:xfrm>
          <a:solidFill>
            <a:schemeClr val="bg1"/>
          </a:solidFill>
        </p:spPr>
        <p:txBody>
          <a:bodyPr/>
          <a:lstStyle/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0" dirty="0" smtClean="0">
                <a:cs typeface="Times New Roman" pitchFamily="18" charset="0"/>
              </a:rPr>
              <a:t>Religious buildings to elevate human spirit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0" dirty="0" smtClean="0">
                <a:cs typeface="Times New Roman" pitchFamily="18" charset="0"/>
              </a:rPr>
              <a:t>State buildings to show strength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0" dirty="0" smtClean="0">
                <a:cs typeface="Times New Roman" pitchFamily="18" charset="0"/>
              </a:rPr>
              <a:t>Public buildings to create communal feelings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0" dirty="0" smtClean="0">
                <a:cs typeface="Times New Roman" pitchFamily="18" charset="0"/>
              </a:rPr>
              <a:t>Commercial buildings to attract customers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0" dirty="0" smtClean="0">
                <a:cs typeface="Times New Roman" pitchFamily="18" charset="0"/>
              </a:rPr>
              <a:t>Residential buildings to facilitate warmth and living</a:t>
            </a:r>
          </a:p>
          <a:p>
            <a:pPr marL="177800" indent="-177800">
              <a:spcBef>
                <a:spcPts val="0"/>
              </a:spcBef>
              <a:spcAft>
                <a:spcPts val="0"/>
              </a:spcAft>
              <a:defRPr/>
            </a:pPr>
            <a:endParaRPr lang="en-CA" sz="2200" dirty="0" smtClean="0">
              <a:cs typeface="Times New Roman" pitchFamily="18" charset="0"/>
            </a:endParaRPr>
          </a:p>
          <a:p>
            <a:pPr marL="177800" indent="-17780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CA" sz="2200" b="1" dirty="0" smtClean="0">
                <a:cs typeface="Times New Roman" pitchFamily="18" charset="0"/>
              </a:rPr>
              <a:t>Society evolves and diversifies thus demanding various built forms</a:t>
            </a:r>
          </a:p>
          <a:p>
            <a:pPr marL="177800" indent="-177800" algn="ctr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CA" sz="2200" b="1" dirty="0" smtClean="0">
                <a:cs typeface="Times New Roman" pitchFamily="18" charset="0"/>
              </a:rPr>
              <a:t>Buildings for wants or needs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CA" sz="2200" dirty="0" smtClean="0">
              <a:cs typeface="Times New Roman" pitchFamily="18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659988" y="152400"/>
            <a:ext cx="7484012" cy="461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400" b="1" dirty="0">
                <a:latin typeface="Calibri" panose="020F0502020204030204" pitchFamily="34" charset="0"/>
              </a:rPr>
              <a:t>Diversity </a:t>
            </a:r>
            <a:r>
              <a:rPr lang="en-CA" altLang="en-US" sz="2400" b="1" dirty="0" smtClean="0">
                <a:latin typeface="Calibri" panose="020F0502020204030204" pitchFamily="34" charset="0"/>
              </a:rPr>
              <a:t>and </a:t>
            </a:r>
            <a:r>
              <a:rPr lang="en-CA" altLang="en-US" sz="2400" b="1" dirty="0" err="1" smtClean="0">
                <a:latin typeface="Calibri" panose="020F0502020204030204" pitchFamily="34" charset="0"/>
              </a:rPr>
              <a:t>Placelessness</a:t>
            </a:r>
            <a:endParaRPr lang="en-CA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8" name="Picture 3" descr="C:\Users\user\Documents\ourpictures\excurions\HongkongNov2010\PB23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110" b="11555"/>
          <a:stretch>
            <a:fillRect/>
          </a:stretch>
        </p:blipFill>
        <p:spPr bwMode="auto">
          <a:xfrm>
            <a:off x="-62132" y="4263805"/>
            <a:ext cx="28194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user\Documents\ourpictures\excurions\australia(1)\DSCF10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0000"/>
          <a:stretch>
            <a:fillRect/>
          </a:stretch>
        </p:blipFill>
        <p:spPr bwMode="auto">
          <a:xfrm>
            <a:off x="5588000" y="4724400"/>
            <a:ext cx="355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user\Documents\ourpictures\excurions\Sanchi\Singapore112011\DSCF5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9354"/>
          <a:stretch>
            <a:fillRect/>
          </a:stretch>
        </p:blipFill>
        <p:spPr bwMode="auto">
          <a:xfrm>
            <a:off x="2743200" y="4648200"/>
            <a:ext cx="3652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09406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31852" y="76200"/>
            <a:ext cx="7512148" cy="4873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CA" altLang="en-US" sz="2400" b="1" dirty="0" smtClean="0">
                <a:solidFill>
                  <a:schemeClr val="tx1"/>
                </a:solidFill>
                <a:cs typeface="Times New Roman" pitchFamily="18" charset="0"/>
              </a:rPr>
              <a:t>Built Environment for whom?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9900"/>
            <a:ext cx="5867400" cy="48006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CA" sz="2400" b="1" dirty="0" smtClean="0">
                <a:cs typeface="Times New Roman" pitchFamily="18" charset="0"/>
              </a:rPr>
              <a:t>Need of an integrated approach</a:t>
            </a:r>
          </a:p>
          <a:p>
            <a:pPr>
              <a:defRPr/>
            </a:pPr>
            <a:r>
              <a:rPr lang="en-CA" sz="2400" b="1" dirty="0" smtClean="0">
                <a:cs typeface="Times New Roman" pitchFamily="18" charset="0"/>
              </a:rPr>
              <a:t>Use of multi-criteria analysis</a:t>
            </a:r>
          </a:p>
          <a:p>
            <a:pPr>
              <a:defRPr/>
            </a:pPr>
            <a:endParaRPr lang="en-CA" sz="2400" b="1" dirty="0">
              <a:cs typeface="Times New Roman" pitchFamily="18" charset="0"/>
            </a:endParaRPr>
          </a:p>
          <a:p>
            <a:pPr>
              <a:defRPr/>
            </a:pPr>
            <a:r>
              <a:rPr lang="en-CA" sz="2400" b="1" dirty="0" smtClean="0">
                <a:cs typeface="Times New Roman" pitchFamily="18" charset="0"/>
              </a:rPr>
              <a:t>Need of a robust product that could evolve</a:t>
            </a:r>
          </a:p>
          <a:p>
            <a:pPr>
              <a:defRPr/>
            </a:pPr>
            <a:r>
              <a:rPr lang="en-CA" sz="2400" b="1" dirty="0" smtClean="0">
                <a:cs typeface="Times New Roman" pitchFamily="18" charset="0"/>
              </a:rPr>
              <a:t>Use of a wholesome approach to teach the practitioners and the society</a:t>
            </a:r>
          </a:p>
        </p:txBody>
      </p:sp>
      <p:pic>
        <p:nvPicPr>
          <p:cNvPr id="14342" name="Picture 8" descr="C:\Users\user\Documents\ourpictures\excurions\Sanchi\Singapore112011\DSCF5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5714"/>
          <a:stretch>
            <a:fillRect/>
          </a:stretch>
        </p:blipFill>
        <p:spPr bwMode="auto">
          <a:xfrm>
            <a:off x="6477000" y="714732"/>
            <a:ext cx="26670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C:\Users\user\Documents\ourpictures\excurions\Sanchi\Singapore112011\DSCF5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256"/>
          <a:stretch>
            <a:fillRect/>
          </a:stretch>
        </p:blipFill>
        <p:spPr bwMode="auto">
          <a:xfrm>
            <a:off x="6457950" y="3432532"/>
            <a:ext cx="2686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5638800" y="3596045"/>
            <a:ext cx="2017713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/>
              <a:t>Sky Park Singapore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576490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691</Words>
  <Application>Microsoft Macintosh PowerPoint</Application>
  <PresentationFormat>On-screen Show (4:3)</PresentationFormat>
  <Paragraphs>153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Slide 3</vt:lpstr>
      <vt:lpstr>Slide 4</vt:lpstr>
      <vt:lpstr>Slide 5</vt:lpstr>
      <vt:lpstr>Why build?</vt:lpstr>
      <vt:lpstr>Slide 7</vt:lpstr>
      <vt:lpstr>Built Environment for whom?</vt:lpstr>
    </vt:vector>
  </TitlesOfParts>
  <Company>STSMEDIA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Here</dc:title>
  <dc:creator>Surb Toor-Smith</dc:creator>
  <cp:lastModifiedBy>Kyla Tanner</cp:lastModifiedBy>
  <cp:revision>1228</cp:revision>
  <dcterms:created xsi:type="dcterms:W3CDTF">2014-08-29T14:07:47Z</dcterms:created>
  <dcterms:modified xsi:type="dcterms:W3CDTF">2014-08-29T14:08:01Z</dcterms:modified>
</cp:coreProperties>
</file>