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Default Extension="doc" ContentType="application/msword"/>
  <Default Extension="wmf" ContentType="image/x-wmf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Default Extension="xls" ContentType="application/vnd.ms-exce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5" r:id="rId9"/>
    <p:sldId id="263" r:id="rId10"/>
    <p:sldId id="269" r:id="rId11"/>
    <p:sldId id="270" r:id="rId12"/>
    <p:sldId id="267" r:id="rId13"/>
    <p:sldId id="266" r:id="rId14"/>
    <p:sldId id="268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B3F7-7F4D-4DA7-A972-55F4412B7627}" type="datetimeFigureOut">
              <a:rPr lang="en-CA" smtClean="0"/>
              <a:pPr/>
              <a:t>8/27/14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735D-7873-4678-BD9D-ADA314BD6E4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5374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B3F7-7F4D-4DA7-A972-55F4412B7627}" type="datetimeFigureOut">
              <a:rPr lang="en-CA" smtClean="0"/>
              <a:pPr/>
              <a:t>8/27/14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735D-7873-4678-BD9D-ADA314BD6E4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3224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B3F7-7F4D-4DA7-A972-55F4412B7627}" type="datetimeFigureOut">
              <a:rPr lang="en-CA" smtClean="0"/>
              <a:pPr/>
              <a:t>8/27/14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735D-7873-4678-BD9D-ADA314BD6E4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347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B3F7-7F4D-4DA7-A972-55F4412B7627}" type="datetimeFigureOut">
              <a:rPr lang="en-CA" smtClean="0"/>
              <a:pPr/>
              <a:t>8/27/14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735D-7873-4678-BD9D-ADA314BD6E4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7387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B3F7-7F4D-4DA7-A972-55F4412B7627}" type="datetimeFigureOut">
              <a:rPr lang="en-CA" smtClean="0"/>
              <a:pPr/>
              <a:t>8/27/14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735D-7873-4678-BD9D-ADA314BD6E4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351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B3F7-7F4D-4DA7-A972-55F4412B7627}" type="datetimeFigureOut">
              <a:rPr lang="en-CA" smtClean="0"/>
              <a:pPr/>
              <a:t>8/27/14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735D-7873-4678-BD9D-ADA314BD6E4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6513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B3F7-7F4D-4DA7-A972-55F4412B7627}" type="datetimeFigureOut">
              <a:rPr lang="en-CA" smtClean="0"/>
              <a:pPr/>
              <a:t>8/27/14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735D-7873-4678-BD9D-ADA314BD6E4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7457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B3F7-7F4D-4DA7-A972-55F4412B7627}" type="datetimeFigureOut">
              <a:rPr lang="en-CA" smtClean="0"/>
              <a:pPr/>
              <a:t>8/27/14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735D-7873-4678-BD9D-ADA314BD6E4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702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B3F7-7F4D-4DA7-A972-55F4412B7627}" type="datetimeFigureOut">
              <a:rPr lang="en-CA" smtClean="0"/>
              <a:pPr/>
              <a:t>8/27/14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735D-7873-4678-BD9D-ADA314BD6E4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4389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B3F7-7F4D-4DA7-A972-55F4412B7627}" type="datetimeFigureOut">
              <a:rPr lang="en-CA" smtClean="0"/>
              <a:pPr/>
              <a:t>8/27/14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735D-7873-4678-BD9D-ADA314BD6E4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8764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B3F7-7F4D-4DA7-A972-55F4412B7627}" type="datetimeFigureOut">
              <a:rPr lang="en-CA" smtClean="0"/>
              <a:pPr/>
              <a:t>8/27/14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735D-7873-4678-BD9D-ADA314BD6E4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465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BB3F7-7F4D-4DA7-A972-55F4412B7627}" type="datetimeFigureOut">
              <a:rPr lang="en-CA" smtClean="0"/>
              <a:pPr/>
              <a:t>8/27/14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7735D-7873-4678-BD9D-ADA314BD6E4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900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xcel_Chart1.xls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Word_97_-_2004_Document2.doc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/>
          <a:lstStyle/>
          <a:p>
            <a:r>
              <a:rPr lang="en-CA" dirty="0" smtClean="0"/>
              <a:t>Teaching Energy Efficiency – My Approach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140968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Danny Harvey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Department of Geography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University of Toronto</a:t>
            </a:r>
          </a:p>
          <a:p>
            <a:endParaRPr lang="en-CA" dirty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17 July 2014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4108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en-US" altLang="en-US" sz="2000" smtClean="0"/>
              <a:t>Explosive growth in the number of buildings meeting the Passive House standard in Austria</a:t>
            </a:r>
          </a:p>
        </p:txBody>
      </p:sp>
      <p:graphicFrame>
        <p:nvGraphicFramePr>
          <p:cNvPr id="34406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755650" y="968375"/>
          <a:ext cx="7632700" cy="5788025"/>
        </p:xfrm>
        <a:graphic>
          <a:graphicData uri="http://schemas.openxmlformats.org/presentationml/2006/ole">
            <p:oleObj spid="_x0000_s2052" name="Chart" r:id="rId3" imgW="7785100" imgH="5905500" progId="Excel.Char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931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en-US" altLang="en-US" sz="2800" smtClean="0"/>
              <a:t>Biotop Office Building, Austria</a:t>
            </a:r>
          </a:p>
        </p:txBody>
      </p:sp>
      <p:graphicFrame>
        <p:nvGraphicFramePr>
          <p:cNvPr id="34509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84213" y="908050"/>
          <a:ext cx="7615237" cy="5680075"/>
        </p:xfrm>
        <a:graphic>
          <a:graphicData uri="http://schemas.openxmlformats.org/presentationml/2006/ole">
            <p:oleObj spid="_x0000_s3076" name="Document" r:id="rId3" imgW="4318000" imgH="3213100" progId="Word.Documen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6813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Copper mass flow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1131204" y="2646635"/>
            <a:ext cx="1008112" cy="1130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6402295" y="3083903"/>
            <a:ext cx="681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/>
              <a:t> Stock</a:t>
            </a:r>
            <a:endParaRPr lang="en-CA" sz="1600" dirty="0"/>
          </a:p>
        </p:txBody>
      </p:sp>
      <p:sp>
        <p:nvSpPr>
          <p:cNvPr id="5" name="Rectangle 4"/>
          <p:cNvSpPr/>
          <p:nvPr/>
        </p:nvSpPr>
        <p:spPr>
          <a:xfrm>
            <a:off x="4211960" y="2646635"/>
            <a:ext cx="1145396" cy="11755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6402295" y="2646635"/>
            <a:ext cx="681212" cy="11755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4230584" y="2809147"/>
            <a:ext cx="1145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 Fabrication</a:t>
            </a:r>
            <a:endParaRPr lang="en-CA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6814" y="2758097"/>
            <a:ext cx="942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Smelting and</a:t>
            </a:r>
          </a:p>
          <a:p>
            <a:r>
              <a:rPr lang="en-CA" sz="1600" dirty="0" smtClean="0"/>
              <a:t>Refining</a:t>
            </a:r>
            <a:endParaRPr lang="en-CA" sz="16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72877" y="2962456"/>
            <a:ext cx="767903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375980" y="3008747"/>
            <a:ext cx="1026315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2969" y="2852936"/>
            <a:ext cx="788235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81722" y="3680174"/>
            <a:ext cx="365908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57356" y="3343322"/>
            <a:ext cx="753586" cy="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098444" y="3022052"/>
            <a:ext cx="601737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116699" y="3353212"/>
            <a:ext cx="238101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47630" y="3680174"/>
            <a:ext cx="4543" cy="963753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116050" y="3343322"/>
            <a:ext cx="0" cy="1347633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8354801" y="3345217"/>
            <a:ext cx="13420" cy="176330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69957" y="4690955"/>
            <a:ext cx="5346092" cy="1508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566555" y="5094240"/>
            <a:ext cx="7788246" cy="1986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88707" y="4751432"/>
            <a:ext cx="110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EOL Scrap</a:t>
            </a:r>
            <a:endParaRPr lang="en-CA" dirty="0"/>
          </a:p>
        </p:txBody>
      </p:sp>
      <p:sp>
        <p:nvSpPr>
          <p:cNvPr id="22" name="TextBox 21"/>
          <p:cNvSpPr txBox="1"/>
          <p:nvPr/>
        </p:nvSpPr>
        <p:spPr>
          <a:xfrm>
            <a:off x="3888707" y="4274595"/>
            <a:ext cx="1791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Fabrication Scrap</a:t>
            </a:r>
            <a:endParaRPr lang="en-CA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5752173" y="4750794"/>
            <a:ext cx="5869" cy="31756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59832" y="4750794"/>
            <a:ext cx="0" cy="35772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749901" y="5189957"/>
            <a:ext cx="0" cy="40473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71164" y="3432998"/>
            <a:ext cx="0" cy="127934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69956" y="3433762"/>
            <a:ext cx="381664" cy="399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71055" y="3140969"/>
            <a:ext cx="4501" cy="1963204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75556" y="3140968"/>
            <a:ext cx="576064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700181" y="3022052"/>
            <a:ext cx="0" cy="2529063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446525" y="5589240"/>
            <a:ext cx="769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Waste</a:t>
            </a:r>
            <a:endParaRPr lang="en-CA" dirty="0"/>
          </a:p>
        </p:txBody>
      </p:sp>
      <p:sp>
        <p:nvSpPr>
          <p:cNvPr id="32" name="TextBox 31"/>
          <p:cNvSpPr txBox="1"/>
          <p:nvPr/>
        </p:nvSpPr>
        <p:spPr>
          <a:xfrm>
            <a:off x="8354801" y="5589240"/>
            <a:ext cx="769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Waste</a:t>
            </a:r>
            <a:endParaRPr lang="en-CA" dirty="0"/>
          </a:p>
        </p:txBody>
      </p:sp>
      <p:sp>
        <p:nvSpPr>
          <p:cNvPr id="33" name="TextBox 32"/>
          <p:cNvSpPr txBox="1"/>
          <p:nvPr/>
        </p:nvSpPr>
        <p:spPr>
          <a:xfrm>
            <a:off x="44770" y="2268161"/>
            <a:ext cx="1090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Primary </a:t>
            </a:r>
          </a:p>
          <a:p>
            <a:r>
              <a:rPr lang="en-CA" sz="1600" dirty="0" smtClean="0"/>
              <a:t>Materials</a:t>
            </a:r>
            <a:endParaRPr lang="en-CA" sz="1600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34" name="TextBox 33"/>
              <p:cNvSpPr txBox="1"/>
              <p:nvPr/>
            </p:nvSpPr>
            <p:spPr>
              <a:xfrm>
                <a:off x="5539915" y="2646635"/>
                <a:ext cx="638701" cy="325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400" i="1" smtClean="0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CA" sz="1400" b="0" i="1" smtClean="0">
                              <a:latin typeface="Cambria Math"/>
                            </a:rPr>
                            <m:t>𝑓𝑎𝑏𝑟</m:t>
                          </m:r>
                        </m:sub>
                      </m:sSub>
                    </m:oMath>
                  </m:oMathPara>
                </a14:m>
                <a:endParaRPr lang="en-CA" sz="1400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915" y="2646635"/>
                <a:ext cx="638701" cy="325025"/>
              </a:xfrm>
              <a:prstGeom prst="rect">
                <a:avLst/>
              </a:prstGeom>
              <a:blipFill rotWithShape="1">
                <a:blip r:embed="rId2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35" name="TextBox 34"/>
              <p:cNvSpPr txBox="1"/>
              <p:nvPr/>
            </p:nvSpPr>
            <p:spPr>
              <a:xfrm>
                <a:off x="2177094" y="2607447"/>
                <a:ext cx="7679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i="1" smtClean="0">
                              <a:latin typeface="Cambria Math"/>
                            </a:rPr>
                            <m:t>η</m:t>
                          </m:r>
                        </m:e>
                        <m:sub>
                          <m:r>
                            <a:rPr lang="en-CA" sz="1600" b="0" i="1" smtClean="0">
                              <a:latin typeface="Cambria Math"/>
                            </a:rPr>
                            <m:t>𝑠𝑚𝑒𝑙𝑡</m:t>
                          </m:r>
                        </m:sub>
                      </m:sSub>
                    </m:oMath>
                  </m:oMathPara>
                </a14:m>
                <a:endParaRPr lang="en-CA" sz="1600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094" y="2607447"/>
                <a:ext cx="767903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36" name="TextBox 35"/>
              <p:cNvSpPr txBox="1"/>
              <p:nvPr/>
            </p:nvSpPr>
            <p:spPr>
              <a:xfrm>
                <a:off x="7559497" y="4671636"/>
                <a:ext cx="802014" cy="324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400" i="1" smtClean="0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CA" sz="1400" b="0" i="1" smtClean="0">
                              <a:latin typeface="Cambria Math"/>
                            </a:rPr>
                            <m:t>𝑟𝑒𝑐𝑦𝑐𝑙𝑒</m:t>
                          </m:r>
                        </m:sub>
                      </m:sSub>
                    </m:oMath>
                  </m:oMathPara>
                </a14:m>
                <a:endParaRPr lang="en-CA" sz="1400" dirty="0"/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497" y="4671636"/>
                <a:ext cx="802014" cy="324769"/>
              </a:xfrm>
              <a:prstGeom prst="rect">
                <a:avLst/>
              </a:prstGeom>
              <a:blipFill rotWithShape="1">
                <a:blip r:embed="rId4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37" name="TextBox 36"/>
              <p:cNvSpPr txBox="1"/>
              <p:nvPr/>
            </p:nvSpPr>
            <p:spPr>
              <a:xfrm>
                <a:off x="8074495" y="2652249"/>
                <a:ext cx="1115818" cy="324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l-GR" sz="1400" i="1" smtClean="0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CA" sz="1400" b="0" i="1" smtClean="0">
                              <a:latin typeface="Cambria Math"/>
                            </a:rPr>
                            <m:t>𝑟𝑒𝑐𝑦𝑐𝑙𝑒</m:t>
                          </m:r>
                        </m:sub>
                      </m:sSub>
                    </m:oMath>
                  </m:oMathPara>
                </a14:m>
                <a:endParaRPr lang="en-CA" sz="1400" dirty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495" y="2652249"/>
                <a:ext cx="1115818" cy="324769"/>
              </a:xfrm>
              <a:prstGeom prst="rect">
                <a:avLst/>
              </a:prstGeom>
              <a:blipFill rotWithShape="1">
                <a:blip r:embed="rId5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2914273" y="3360195"/>
            <a:ext cx="871650" cy="6196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TextBox 38"/>
          <p:cNvSpPr txBox="1"/>
          <p:nvPr/>
        </p:nvSpPr>
        <p:spPr>
          <a:xfrm>
            <a:off x="2911965" y="3355765"/>
            <a:ext cx="873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/>
              <a:t>Scrap</a:t>
            </a:r>
          </a:p>
          <a:p>
            <a:r>
              <a:rPr lang="en-CA" sz="1600" dirty="0" smtClean="0"/>
              <a:t>Melting </a:t>
            </a:r>
          </a:p>
          <a:p>
            <a:r>
              <a:rPr lang="en-CA" sz="1600" dirty="0" smtClean="0"/>
              <a:t> </a:t>
            </a:r>
            <a:endParaRPr lang="en-CA" sz="1600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3785923" y="3554111"/>
            <a:ext cx="426037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059832" y="4017138"/>
            <a:ext cx="0" cy="65703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491880" y="4017138"/>
            <a:ext cx="0" cy="681361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439425" y="5147990"/>
            <a:ext cx="1" cy="40312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158874" y="3353634"/>
            <a:ext cx="276008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434882" y="3347910"/>
            <a:ext cx="0" cy="1326263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439425" y="4750794"/>
            <a:ext cx="5869" cy="30181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47" name="TextBox 46"/>
              <p:cNvSpPr txBox="1"/>
              <p:nvPr/>
            </p:nvSpPr>
            <p:spPr>
              <a:xfrm>
                <a:off x="1635260" y="3998080"/>
                <a:ext cx="100476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l-GR" sz="1400" i="1" smtClean="0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CA" sz="1400" b="0" i="1" smtClean="0">
                              <a:latin typeface="Cambria Math"/>
                            </a:rPr>
                            <m:t>𝑠𝑚𝑒𝑙𝑡</m:t>
                          </m:r>
                        </m:sub>
                      </m:sSub>
                    </m:oMath>
                  </m:oMathPara>
                </a14:m>
                <a:endParaRPr lang="en-CA" sz="1400" dirty="0"/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260" y="3998080"/>
                <a:ext cx="1004762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48" name="TextBox 47"/>
              <p:cNvSpPr txBox="1"/>
              <p:nvPr/>
            </p:nvSpPr>
            <p:spPr>
              <a:xfrm>
                <a:off x="5385912" y="3979816"/>
                <a:ext cx="589392" cy="3250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400" b="0" i="1" dirty="0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CA" sz="1400" b="0" i="1" dirty="0" smtClean="0">
                              <a:latin typeface="Cambria Math"/>
                            </a:rPr>
                            <m:t>𝑓𝑎𝑏𝑟</m:t>
                          </m:r>
                        </m:sub>
                      </m:sSub>
                    </m:oMath>
                  </m:oMathPara>
                </a14:m>
                <a:endParaRPr lang="en-CA" sz="1400" dirty="0"/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912" y="3979816"/>
                <a:ext cx="589392" cy="325025"/>
              </a:xfrm>
              <a:prstGeom prst="rect">
                <a:avLst/>
              </a:prstGeom>
              <a:blipFill rotWithShape="1">
                <a:blip r:embed="rId7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2050129" y="5594687"/>
            <a:ext cx="769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Waste</a:t>
            </a:r>
            <a:endParaRPr lang="en-CA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50" name="TextBox 49"/>
              <p:cNvSpPr txBox="1"/>
              <p:nvPr/>
            </p:nvSpPr>
            <p:spPr>
              <a:xfrm>
                <a:off x="5831278" y="4013118"/>
                <a:ext cx="1331583" cy="3250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400" b="0" i="1" smtClean="0">
                            <a:latin typeface="Cambria Math"/>
                          </a:rPr>
                          <m:t>1−</m:t>
                        </m:r>
                        <m:r>
                          <a:rPr lang="el-GR" sz="1400" i="1" smtClean="0"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CA" sz="1400" b="0" i="1" smtClean="0">
                            <a:latin typeface="Cambria Math"/>
                          </a:rPr>
                          <m:t>𝑓𝑎𝑏𝑟</m:t>
                        </m:r>
                      </m:sub>
                    </m:sSub>
                  </m:oMath>
                </a14:m>
                <a:r>
                  <a:rPr lang="en-CA" sz="1400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400" b="0" i="1" dirty="0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CA" sz="1400" b="0" i="1" dirty="0" smtClean="0">
                            <a:latin typeface="Cambria Math"/>
                          </a:rPr>
                          <m:t>𝑓𝑎𝑏𝑟</m:t>
                        </m:r>
                      </m:sub>
                    </m:sSub>
                  </m:oMath>
                </a14:m>
                <a:endParaRPr lang="en-CA" sz="1400" dirty="0"/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278" y="4013118"/>
                <a:ext cx="1331583" cy="325025"/>
              </a:xfrm>
              <a:prstGeom prst="rect">
                <a:avLst/>
              </a:prstGeom>
              <a:blipFill rotWithShape="1">
                <a:blip r:embed="rId8"/>
                <a:stretch>
                  <a:fillRect b="-1296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7425728" y="2664370"/>
            <a:ext cx="681212" cy="11578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TextBox 51"/>
          <p:cNvSpPr txBox="1"/>
          <p:nvPr/>
        </p:nvSpPr>
        <p:spPr>
          <a:xfrm>
            <a:off x="107505" y="4191766"/>
            <a:ext cx="13330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Grade 2 Scrap</a:t>
            </a:r>
            <a:endParaRPr lang="en-CA" sz="1400" dirty="0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7083507" y="3253180"/>
            <a:ext cx="342221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16200000">
            <a:off x="7250252" y="2920165"/>
            <a:ext cx="1007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/>
              <a:t>Discarded</a:t>
            </a:r>
          </a:p>
          <a:p>
            <a:r>
              <a:rPr lang="en-CA" sz="1600" dirty="0" smtClean="0"/>
              <a:t>Scrap</a:t>
            </a:r>
            <a:endParaRPr lang="en-CA" sz="1600" dirty="0"/>
          </a:p>
        </p:txBody>
      </p:sp>
      <p:sp>
        <p:nvSpPr>
          <p:cNvPr id="55" name="Rectangle 54"/>
          <p:cNvSpPr/>
          <p:nvPr/>
        </p:nvSpPr>
        <p:spPr>
          <a:xfrm>
            <a:off x="2919076" y="2646635"/>
            <a:ext cx="866847" cy="5987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6" name="TextBox 55"/>
          <p:cNvSpPr txBox="1"/>
          <p:nvPr/>
        </p:nvSpPr>
        <p:spPr>
          <a:xfrm>
            <a:off x="2914273" y="2646635"/>
            <a:ext cx="8848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/>
              <a:t>Cathode</a:t>
            </a:r>
          </a:p>
          <a:p>
            <a:r>
              <a:rPr lang="en-CA" sz="1600" dirty="0" smtClean="0"/>
              <a:t>Melting</a:t>
            </a:r>
            <a:endParaRPr lang="en-CA" sz="1600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3785922" y="2964895"/>
            <a:ext cx="426037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640022" y="4203929"/>
            <a:ext cx="13330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Grade 1 Scrap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7372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Mass flow for paper products</a:t>
            </a:r>
            <a:endParaRPr lang="en-CA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913" y="2276872"/>
            <a:ext cx="8510587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3373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86800" cy="838200"/>
          </a:xfrm>
        </p:spPr>
        <p:txBody>
          <a:bodyPr/>
          <a:lstStyle/>
          <a:p>
            <a:pPr eaLnBrk="1" hangingPunct="1"/>
            <a:r>
              <a:rPr lang="en-US" altLang="en-US" sz="2200" b="1" smtClean="0">
                <a:solidFill>
                  <a:srgbClr val="3333FF"/>
                </a:solidFill>
              </a:rPr>
              <a:t>Figure 7.12 Phytomass energy flows in the world food system.</a:t>
            </a:r>
            <a:endParaRPr lang="en-CA" altLang="en-US" sz="2200" b="1" smtClean="0">
              <a:solidFill>
                <a:srgbClr val="3333FF"/>
              </a:solidFill>
            </a:endParaRPr>
          </a:p>
        </p:txBody>
      </p:sp>
      <p:pic>
        <p:nvPicPr>
          <p:cNvPr id="46083" name="Picture 5" descr="Image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80772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838200" y="6400800"/>
            <a:ext cx="5629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l" eaLnBrk="1" hangingPunct="1"/>
            <a:r>
              <a:rPr lang="en-CA" altLang="en-US" sz="1400" b="1"/>
              <a:t>Source: Wirsenius (2003, </a:t>
            </a:r>
            <a:r>
              <a:rPr lang="en-CA" altLang="en-US" sz="1400" b="1" i="1"/>
              <a:t>Journal of Industrial Ecology</a:t>
            </a:r>
            <a:r>
              <a:rPr lang="en-CA" altLang="en-US" sz="1400" b="1"/>
              <a:t> 7, 47–80)</a:t>
            </a:r>
            <a:endParaRPr lang="en-US" altLang="en-US" sz="1400" b="1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1658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en-CA" dirty="0" smtClean="0"/>
              <a:t>Problem Sets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3405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8640"/>
            <a:ext cx="4831207" cy="641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8423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0892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CA" sz="3200" dirty="0"/>
              <a:t>T</a:t>
            </a:r>
            <a:r>
              <a:rPr lang="en-CA" sz="3200" dirty="0" smtClean="0"/>
              <a:t>he textbook considers </a:t>
            </a:r>
            <a:r>
              <a:rPr lang="en-CA" sz="3200" i="1" dirty="0" smtClean="0"/>
              <a:t>energy supply efficiency</a:t>
            </a:r>
            <a:r>
              <a:rPr lang="en-CA" sz="3200" dirty="0" smtClean="0"/>
              <a:t> </a:t>
            </a:r>
            <a:br>
              <a:rPr lang="en-CA" sz="3200" dirty="0" smtClean="0"/>
            </a:br>
            <a:r>
              <a:rPr lang="en-CA" sz="3200" dirty="0" smtClean="0"/>
              <a:t>  -generation of electricity from fossil fuels </a:t>
            </a:r>
            <a:br>
              <a:rPr lang="en-CA" sz="3200" dirty="0" smtClean="0"/>
            </a:br>
            <a:r>
              <a:rPr lang="en-CA" sz="3200" dirty="0"/>
              <a:t> </a:t>
            </a:r>
            <a:r>
              <a:rPr lang="en-CA" sz="3200" dirty="0" smtClean="0"/>
              <a:t> -and district energy systems</a:t>
            </a:r>
            <a:br>
              <a:rPr lang="en-CA" sz="3200" dirty="0" smtClean="0"/>
            </a:br>
            <a:r>
              <a:rPr lang="en-CA" sz="3200" dirty="0" smtClean="0"/>
              <a:t>and </a:t>
            </a:r>
            <a:r>
              <a:rPr lang="en-CA" sz="3200" i="1" dirty="0" smtClean="0"/>
              <a:t>end use efficiency</a:t>
            </a:r>
            <a:r>
              <a:rPr lang="en-CA" sz="3200" dirty="0" smtClean="0"/>
              <a:t> in each end use sector:</a:t>
            </a:r>
            <a:br>
              <a:rPr lang="en-CA" sz="3200" dirty="0" smtClean="0"/>
            </a:br>
            <a:r>
              <a:rPr lang="en-CA" sz="3200" dirty="0" smtClean="0"/>
              <a:t>- transportation</a:t>
            </a:r>
            <a:br>
              <a:rPr lang="en-CA" sz="3200" dirty="0" smtClean="0"/>
            </a:br>
            <a:r>
              <a:rPr lang="en-CA" sz="3200" dirty="0" smtClean="0"/>
              <a:t>- buildings</a:t>
            </a:r>
            <a:br>
              <a:rPr lang="en-CA" sz="3200" dirty="0" smtClean="0"/>
            </a:br>
            <a:r>
              <a:rPr lang="en-CA" sz="3200" dirty="0" smtClean="0"/>
              <a:t>- industry</a:t>
            </a:r>
            <a:br>
              <a:rPr lang="en-CA" sz="3200" dirty="0" smtClean="0"/>
            </a:br>
            <a:r>
              <a:rPr lang="en-CA" sz="3200" dirty="0" smtClean="0"/>
              <a:t>- agriculture</a:t>
            </a:r>
            <a:br>
              <a:rPr lang="en-CA" sz="3200" dirty="0" smtClean="0"/>
            </a:br>
            <a:r>
              <a:rPr lang="en-CA" sz="3200" dirty="0" smtClean="0"/>
              <a:t>- municipal services (water supply, waste water treatment, solid waste management, recreational facilities)</a:t>
            </a:r>
            <a:br>
              <a:rPr lang="en-CA" sz="3200" dirty="0" smtClean="0"/>
            </a:b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9195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CA" sz="2400" dirty="0" smtClean="0"/>
              <a:t>In each supply and end use chapter, there is a common template that covers:</a:t>
            </a:r>
            <a:br>
              <a:rPr lang="en-CA" sz="2400" dirty="0" smtClean="0"/>
            </a:br>
            <a:r>
              <a:rPr lang="en-CA" sz="2400" dirty="0"/>
              <a:t/>
            </a:r>
            <a:br>
              <a:rPr lang="en-CA" sz="2400" dirty="0"/>
            </a:br>
            <a:r>
              <a:rPr lang="en-CA" sz="2400" dirty="0" smtClean="0"/>
              <a:t>- the breakdown of energy use today in that sector in different world regions</a:t>
            </a:r>
            <a:br>
              <a:rPr lang="en-CA" sz="2400" dirty="0" smtClean="0"/>
            </a:br>
            <a:r>
              <a:rPr lang="en-CA" sz="2400" dirty="0" smtClean="0"/>
              <a:t>- the physics of how energy is used and the physical principles underlying large improvements in energy efficiency</a:t>
            </a:r>
            <a:br>
              <a:rPr lang="en-CA" sz="2400" dirty="0" smtClean="0"/>
            </a:br>
            <a:r>
              <a:rPr lang="en-CA" sz="2400" dirty="0" smtClean="0"/>
              <a:t>- a focus on the integration of options from the device to the system scale and including behavioural factors</a:t>
            </a:r>
            <a:br>
              <a:rPr lang="en-CA" sz="2400" dirty="0" smtClean="0"/>
            </a:br>
            <a:r>
              <a:rPr lang="en-CA" sz="2400" dirty="0" smtClean="0"/>
              <a:t>- best-case examples from around the world</a:t>
            </a:r>
            <a:br>
              <a:rPr lang="en-CA" sz="2400" dirty="0" smtClean="0"/>
            </a:br>
            <a:r>
              <a:rPr lang="en-CA" sz="2400" dirty="0" smtClean="0"/>
              <a:t>- the economics/cost of achieving high efficiency</a:t>
            </a:r>
            <a:br>
              <a:rPr lang="en-CA" sz="2400" dirty="0" smtClean="0"/>
            </a:br>
            <a:r>
              <a:rPr lang="en-CA" sz="2400" dirty="0" smtClean="0"/>
              <a:t>- obstacles and barriers to achieving high efficiency</a:t>
            </a:r>
            <a:br>
              <a:rPr lang="en-CA" sz="2400" dirty="0" smtClean="0"/>
            </a:br>
            <a:r>
              <a:rPr lang="en-CA" sz="2400" dirty="0"/>
              <a:t/>
            </a:r>
            <a:br>
              <a:rPr lang="en-CA" sz="2400" dirty="0"/>
            </a:br>
            <a:r>
              <a:rPr lang="en-CA" sz="2400" dirty="0" smtClean="0"/>
              <a:t>The book (and my course) conclude with some illustrative integrative scenarios and a  broad overview of policy options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3748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 my course,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 focus on just two sectors (transportation and buildings) in considerable detail, with a rather extensive Excel-based problem set for each that covers physical principles and economics</a:t>
            </a:r>
          </a:p>
          <a:p>
            <a:r>
              <a:rPr lang="en-CA" dirty="0" smtClean="0"/>
              <a:t>I cover two other sectors (industry and agriculture) more qualitatively, focusing on general principles of efficient use of energy, especially at the system scale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5566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Course goals: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To convey an understanding of the techno-economic basis for supporting policies (such as standards and codes) that require </a:t>
            </a:r>
            <a:r>
              <a:rPr lang="en-CA" i="1" dirty="0" smtClean="0"/>
              <a:t>stringent</a:t>
            </a:r>
            <a:r>
              <a:rPr lang="en-CA" dirty="0" smtClean="0"/>
              <a:t> (factors of 2-4) reductions in energy use per unit of energy service</a:t>
            </a:r>
          </a:p>
          <a:p>
            <a:r>
              <a:rPr lang="en-CA" dirty="0" smtClean="0"/>
              <a:t>To develop an ability to carry out rough calculations on the magnitude and CCE of various measures</a:t>
            </a:r>
          </a:p>
          <a:p>
            <a:r>
              <a:rPr lang="en-CA" dirty="0" smtClean="0"/>
              <a:t>To gain an appreciation of the combinations of tangibles efficiency and supply-side measures that, in combination with driving forces such as population and per capita income growth, would be required in order to have a good change of achieving the stated goal of limiting global mean warming to no more than 2 C.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9797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3"/>
          </a:xfrm>
        </p:spPr>
        <p:txBody>
          <a:bodyPr/>
          <a:lstStyle/>
          <a:p>
            <a:pPr eaLnBrk="1" hangingPunct="1"/>
            <a:r>
              <a:rPr lang="en-US" altLang="en-US" sz="1800" b="1" smtClean="0">
                <a:solidFill>
                  <a:srgbClr val="0033CC"/>
                </a:solidFill>
              </a:rPr>
              <a:t>Figs 5.15-5.16 Energy flow in a typical present day car (8.9 litres/100 km, 26.4 mpg) (left) and advanced vehicle (4.0 litres/100 km, 58.4 mpg) (right)</a:t>
            </a:r>
            <a:endParaRPr lang="en-CA" altLang="en-US" sz="1800" b="1" smtClean="0">
              <a:solidFill>
                <a:srgbClr val="0033CC"/>
              </a:solidFill>
            </a:endParaRPr>
          </a:p>
        </p:txBody>
      </p:sp>
      <p:pic>
        <p:nvPicPr>
          <p:cNvPr id="39939" name="Picture 6" descr="Image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221" y="990600"/>
            <a:ext cx="824865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1861" y="1489333"/>
            <a:ext cx="8915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b="1" dirty="0" smtClean="0">
                <a:solidFill>
                  <a:srgbClr val="FF0000"/>
                </a:solidFill>
              </a:rPr>
              <a:t>x Engine </a:t>
            </a:r>
          </a:p>
          <a:p>
            <a:pPr algn="l"/>
            <a:r>
              <a:rPr lang="en-CA" sz="1400" b="1" dirty="0" smtClean="0">
                <a:solidFill>
                  <a:srgbClr val="FF0000"/>
                </a:solidFill>
              </a:rPr>
              <a:t>Thermal </a:t>
            </a:r>
          </a:p>
          <a:p>
            <a:pPr algn="l"/>
            <a:r>
              <a:rPr lang="en-CA" sz="1400" b="1" dirty="0" smtClean="0">
                <a:solidFill>
                  <a:srgbClr val="FF0000"/>
                </a:solidFill>
              </a:rPr>
              <a:t>Efficiency</a:t>
            </a:r>
            <a:endParaRPr lang="en-CA" sz="1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4561" y="2743200"/>
            <a:ext cx="10797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b="1" dirty="0" smtClean="0">
                <a:solidFill>
                  <a:srgbClr val="FF0000"/>
                </a:solidFill>
              </a:rPr>
              <a:t>x Engine </a:t>
            </a:r>
          </a:p>
          <a:p>
            <a:pPr algn="l"/>
            <a:r>
              <a:rPr lang="en-CA" sz="1400" b="1" dirty="0" smtClean="0">
                <a:solidFill>
                  <a:srgbClr val="FF0000"/>
                </a:solidFill>
              </a:rPr>
              <a:t>Mechanical </a:t>
            </a:r>
          </a:p>
          <a:p>
            <a:pPr algn="l"/>
            <a:r>
              <a:rPr lang="en-CA" sz="1400" b="1" dirty="0" smtClean="0">
                <a:solidFill>
                  <a:srgbClr val="FF0000"/>
                </a:solidFill>
              </a:rPr>
              <a:t>Efficiency</a:t>
            </a:r>
            <a:endParaRPr lang="en-CA" sz="1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9800" y="4572000"/>
            <a:ext cx="1274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b="1" dirty="0" err="1" smtClean="0">
                <a:solidFill>
                  <a:srgbClr val="FF0000"/>
                </a:solidFill>
              </a:rPr>
              <a:t>xTransmission</a:t>
            </a:r>
            <a:r>
              <a:rPr lang="en-CA" sz="1400" b="1" dirty="0" smtClean="0">
                <a:solidFill>
                  <a:srgbClr val="FF0000"/>
                </a:solidFill>
              </a:rPr>
              <a:t> </a:t>
            </a:r>
          </a:p>
          <a:p>
            <a:pPr algn="l"/>
            <a:r>
              <a:rPr lang="en-CA" sz="1400" b="1" dirty="0" smtClean="0">
                <a:solidFill>
                  <a:srgbClr val="FF0000"/>
                </a:solidFill>
              </a:rPr>
              <a:t>Efficiency</a:t>
            </a:r>
            <a:endParaRPr lang="en-CA" sz="1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6093" y="5378628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b="1" dirty="0" smtClean="0">
                <a:solidFill>
                  <a:srgbClr val="FF0000"/>
                </a:solidFill>
              </a:rPr>
              <a:t>= 3 loads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79800" y="3808511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b="1" dirty="0" smtClean="0">
                <a:solidFill>
                  <a:srgbClr val="FF0000"/>
                </a:solidFill>
              </a:rPr>
              <a:t>- Auxiliaries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79800" y="990600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1400" b="1" dirty="0" smtClean="0">
                <a:solidFill>
                  <a:srgbClr val="FF0000"/>
                </a:solidFill>
              </a:rPr>
              <a:t>Fuel Input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684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CA" sz="2400" dirty="0" smtClean="0"/>
              <a:t>System-level energy savings opportunities are abundant in the building sector.</a:t>
            </a:r>
            <a:br>
              <a:rPr lang="en-CA" sz="2400" dirty="0" smtClean="0"/>
            </a:br>
            <a:r>
              <a:rPr lang="en-CA" sz="2400" dirty="0"/>
              <a:t/>
            </a:r>
            <a:br>
              <a:rPr lang="en-CA" sz="2400" dirty="0"/>
            </a:br>
            <a:r>
              <a:rPr lang="en-CA" sz="2400" dirty="0" smtClean="0"/>
              <a:t>One prominent example is fan energy required to move air: </a:t>
            </a:r>
            <a:br>
              <a:rPr lang="en-CA" sz="2400" dirty="0" smtClean="0"/>
            </a:br>
            <a:r>
              <a:rPr lang="en-CA" sz="2400" dirty="0" smtClean="0"/>
              <a:t> </a:t>
            </a:r>
            <a:br>
              <a:rPr lang="en-CA" sz="2400" dirty="0" smtClean="0"/>
            </a:br>
            <a:r>
              <a:rPr lang="en-US" altLang="en-US" sz="2400" i="1" dirty="0" err="1" smtClean="0"/>
              <a:t>P</a:t>
            </a:r>
            <a:r>
              <a:rPr lang="en-US" altLang="en-US" sz="2400" i="1" baseline="-25000" dirty="0" err="1" smtClean="0"/>
              <a:t>elec</a:t>
            </a:r>
            <a:r>
              <a:rPr lang="en-US" altLang="en-US" sz="2400" i="1" baseline="-25000" dirty="0" smtClean="0"/>
              <a:t>  </a:t>
            </a:r>
            <a:r>
              <a:rPr lang="el-GR" altLang="en-US" sz="2400" dirty="0" smtClean="0">
                <a:cs typeface="Arial" pitchFamily="34" charset="0"/>
              </a:rPr>
              <a:t>α</a:t>
            </a:r>
            <a:r>
              <a:rPr lang="en-US" altLang="en-US" sz="2400" dirty="0" smtClean="0">
                <a:cs typeface="Arial" pitchFamily="34" charset="0"/>
              </a:rPr>
              <a:t>  </a:t>
            </a:r>
            <a:r>
              <a:rPr lang="en-US" altLang="en-US" sz="2400" i="1" dirty="0">
                <a:cs typeface="Arial" pitchFamily="34" charset="0"/>
              </a:rPr>
              <a:t>Q</a:t>
            </a:r>
            <a:r>
              <a:rPr lang="en-US" altLang="en-US" sz="2400" baseline="30000" dirty="0">
                <a:cs typeface="Arial" pitchFamily="34" charset="0"/>
              </a:rPr>
              <a:t>3</a:t>
            </a:r>
            <a:r>
              <a:rPr lang="en-US" altLang="en-US" sz="2400" dirty="0">
                <a:cs typeface="Arial" pitchFamily="34" charset="0"/>
              </a:rPr>
              <a:t>/(</a:t>
            </a:r>
            <a:r>
              <a:rPr lang="el-GR" altLang="en-US" sz="2400" b="1" dirty="0">
                <a:cs typeface="Arial" pitchFamily="34" charset="0"/>
              </a:rPr>
              <a:t>η</a:t>
            </a:r>
            <a:r>
              <a:rPr lang="en-US" altLang="en-US" sz="2400" b="1" baseline="-25000" dirty="0">
                <a:cs typeface="Arial" pitchFamily="34" charset="0"/>
              </a:rPr>
              <a:t>m</a:t>
            </a:r>
            <a:r>
              <a:rPr lang="el-GR" altLang="en-US" sz="2400" b="1" dirty="0" smtClean="0">
                <a:cs typeface="Arial" pitchFamily="34" charset="0"/>
              </a:rPr>
              <a:t>η</a:t>
            </a:r>
            <a:r>
              <a:rPr lang="en-US" altLang="en-US" sz="2400" b="1" baseline="-25000" dirty="0" smtClean="0">
                <a:cs typeface="Arial" pitchFamily="34" charset="0"/>
              </a:rPr>
              <a:t>f</a:t>
            </a:r>
            <a:r>
              <a:rPr lang="en-US" altLang="en-US" sz="2400" dirty="0" smtClean="0">
                <a:cs typeface="Arial" pitchFamily="34" charset="0"/>
              </a:rPr>
              <a:t>)</a:t>
            </a:r>
            <a:br>
              <a:rPr lang="en-US" altLang="en-US" sz="2400" dirty="0" smtClean="0">
                <a:cs typeface="Arial" pitchFamily="34" charset="0"/>
              </a:rPr>
            </a:br>
            <a:r>
              <a:rPr lang="en-US" altLang="en-US" sz="2400" dirty="0">
                <a:cs typeface="Arial" pitchFamily="34" charset="0"/>
              </a:rPr>
              <a:t/>
            </a:r>
            <a:br>
              <a:rPr lang="en-US" altLang="en-US" sz="2400" dirty="0">
                <a:cs typeface="Arial" pitchFamily="34" charset="0"/>
              </a:rPr>
            </a:br>
            <a:r>
              <a:rPr lang="en-US" altLang="en-US" sz="2400" dirty="0" smtClean="0">
                <a:cs typeface="Arial" pitchFamily="34" charset="0"/>
              </a:rPr>
              <a:t>where Q is the air flow rate, </a:t>
            </a:r>
            <a:r>
              <a:rPr lang="el-GR" altLang="en-US" sz="2400" b="1" dirty="0">
                <a:cs typeface="Arial" pitchFamily="34" charset="0"/>
              </a:rPr>
              <a:t>η</a:t>
            </a:r>
            <a:r>
              <a:rPr lang="en-US" altLang="en-US" sz="2400" b="1" baseline="-25000" dirty="0" smtClean="0">
                <a:cs typeface="Arial" pitchFamily="34" charset="0"/>
              </a:rPr>
              <a:t>m</a:t>
            </a:r>
            <a:r>
              <a:rPr lang="en-US" altLang="en-US" sz="2400" dirty="0" smtClean="0">
                <a:cs typeface="Arial" pitchFamily="34" charset="0"/>
              </a:rPr>
              <a:t> is the fan motor efficiency, and </a:t>
            </a:r>
            <a:r>
              <a:rPr lang="el-GR" altLang="en-US" sz="2400" b="1" dirty="0">
                <a:cs typeface="Arial" pitchFamily="34" charset="0"/>
              </a:rPr>
              <a:t>η</a:t>
            </a:r>
            <a:r>
              <a:rPr lang="en-US" altLang="en-US" sz="2400" b="1" baseline="-25000" dirty="0">
                <a:cs typeface="Arial" pitchFamily="34" charset="0"/>
              </a:rPr>
              <a:t>f</a:t>
            </a:r>
            <a:r>
              <a:rPr lang="en-US" altLang="en-US" sz="2400" dirty="0" smtClean="0">
                <a:cs typeface="Arial" pitchFamily="34" charset="0"/>
              </a:rPr>
              <a:t> is the fan aerodynamic efficiency.  </a:t>
            </a:r>
            <a:br>
              <a:rPr lang="en-US" altLang="en-US" sz="2400" dirty="0" smtClean="0">
                <a:cs typeface="Arial" pitchFamily="34" charset="0"/>
              </a:rPr>
            </a:br>
            <a:r>
              <a:rPr lang="en-US" altLang="en-US" sz="2400" dirty="0">
                <a:cs typeface="Arial" pitchFamily="34" charset="0"/>
              </a:rPr>
              <a:t/>
            </a:r>
            <a:br>
              <a:rPr lang="en-US" altLang="en-US" sz="2400" dirty="0">
                <a:cs typeface="Arial" pitchFamily="34" charset="0"/>
              </a:rPr>
            </a:br>
            <a:r>
              <a:rPr lang="en-US" altLang="en-US" sz="2400" dirty="0" smtClean="0">
                <a:cs typeface="Arial" pitchFamily="34" charset="0"/>
              </a:rPr>
              <a:t>One could either reduce energy use by a few percent by increasing one of the efficiencies by a few percent, or reduce energy use by a factor of eight (assuming fixed efficiencies, which is not quite correct) by cutting the require airflow in half (which in turn can be done by replacing conventional ventilation – which depends on turbulent mixing and dilution to deal with indoor air pollutants – with displacement ventilation)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4100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569325" cy="777875"/>
          </a:xfrm>
        </p:spPr>
        <p:txBody>
          <a:bodyPr>
            <a:normAutofit fontScale="90000"/>
          </a:bodyPr>
          <a:lstStyle/>
          <a:p>
            <a:r>
              <a:rPr lang="en-US" altLang="en-US" sz="2400" b="1" smtClean="0">
                <a:solidFill>
                  <a:srgbClr val="0000FF"/>
                </a:solidFill>
              </a:rPr>
              <a:t>Estimated fuel energy use (largely for heating) in </a:t>
            </a:r>
            <a:br>
              <a:rPr lang="en-US" altLang="en-US" sz="2400" b="1" smtClean="0">
                <a:solidFill>
                  <a:srgbClr val="0000FF"/>
                </a:solidFill>
              </a:rPr>
            </a:br>
            <a:r>
              <a:rPr lang="en-US" altLang="en-US" sz="2400" b="1" smtClean="0">
                <a:solidFill>
                  <a:srgbClr val="0000FF"/>
                </a:solidFill>
              </a:rPr>
              <a:t>Canadian multi-unit residential buildings</a:t>
            </a:r>
            <a:endParaRPr lang="en-CA" altLang="en-US" sz="2400" b="1" smtClean="0">
              <a:solidFill>
                <a:srgbClr val="0000FF"/>
              </a:solidFill>
            </a:endParaRPr>
          </a:p>
        </p:txBody>
      </p:sp>
      <p:pic>
        <p:nvPicPr>
          <p:cNvPr id="280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927100"/>
            <a:ext cx="8674100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0580" name="Text Box 4"/>
          <p:cNvSpPr txBox="1">
            <a:spLocks noChangeArrowheads="1"/>
          </p:cNvSpPr>
          <p:nvPr/>
        </p:nvSpPr>
        <p:spPr bwMode="auto">
          <a:xfrm>
            <a:off x="1050925" y="6259513"/>
            <a:ext cx="2076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FF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4400">
                <a:solidFill>
                  <a:srgbClr val="0000FF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4400">
                <a:solidFill>
                  <a:srgbClr val="0000FF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4400">
                <a:solidFill>
                  <a:srgbClr val="0000FF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4400">
                <a:solidFill>
                  <a:srgbClr val="0000FF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FF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chemeClr val="tx1"/>
                </a:solidFill>
              </a:rPr>
              <a:t>Source: Danny Harvey</a:t>
            </a:r>
            <a:endParaRPr lang="en-CA" altLang="en-US" sz="1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120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697</Words>
  <Application>Microsoft Macintosh PowerPoint</Application>
  <PresentationFormat>On-screen Show (4:3)</PresentationFormat>
  <Paragraphs>64</Paragraphs>
  <Slides>15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Chart</vt:lpstr>
      <vt:lpstr>Document</vt:lpstr>
      <vt:lpstr>Teaching Energy Efficiency – My Approach</vt:lpstr>
      <vt:lpstr>Slide 2</vt:lpstr>
      <vt:lpstr>The textbook considers energy supply efficiency    -generation of electricity from fossil fuels    -and district energy systems and end use efficiency in each end use sector: - transportation - buildings - industry - agriculture - municipal services (water supply, waste water treatment, solid waste management, recreational facilities) </vt:lpstr>
      <vt:lpstr>In each supply and end use chapter, there is a common template that covers:  - the breakdown of energy use today in that sector in different world regions - the physics of how energy is used and the physical principles underlying large improvements in energy efficiency - a focus on the integration of options from the device to the system scale and including behavioural factors - best-case examples from around the world - the economics/cost of achieving high efficiency - obstacles and barriers to achieving high efficiency  The book (and my course) conclude with some illustrative integrative scenarios and a  broad overview of policy options</vt:lpstr>
      <vt:lpstr>In my course,</vt:lpstr>
      <vt:lpstr>Course goals:</vt:lpstr>
      <vt:lpstr>Figs 5.15-5.16 Energy flow in a typical present day car (8.9 litres/100 km, 26.4 mpg) (left) and advanced vehicle (4.0 litres/100 km, 58.4 mpg) (right)</vt:lpstr>
      <vt:lpstr>System-level energy savings opportunities are abundant in the building sector.  One prominent example is fan energy required to move air:    Pelec  α  Q3/(ηmηf)  where Q is the air flow rate, ηm is the fan motor efficiency, and ηf is the fan aerodynamic efficiency.    One could either reduce energy use by a few percent by increasing one of the efficiencies by a few percent, or reduce energy use by a factor of eight (assuming fixed efficiencies, which is not quite correct) by cutting the require airflow in half (which in turn can be done by replacing conventional ventilation – which depends on turbulent mixing and dilution to deal with indoor air pollutants – with displacement ventilation)</vt:lpstr>
      <vt:lpstr>Estimated fuel energy use (largely for heating) in  Canadian multi-unit residential buildings</vt:lpstr>
      <vt:lpstr>Explosive growth in the number of buildings meeting the Passive House standard in Austria</vt:lpstr>
      <vt:lpstr>Biotop Office Building, Austria</vt:lpstr>
      <vt:lpstr>Copper mass flow</vt:lpstr>
      <vt:lpstr>Mass flow for paper products</vt:lpstr>
      <vt:lpstr>Figure 7.12 Phytomass energy flows in the world food system.</vt:lpstr>
      <vt:lpstr>Problem Sets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Energy Efficiency – My Approach</dc:title>
  <dc:creator>danny harvey</dc:creator>
  <cp:lastModifiedBy>Kyla Tanner</cp:lastModifiedBy>
  <cp:revision>12</cp:revision>
  <dcterms:created xsi:type="dcterms:W3CDTF">2014-08-27T17:28:16Z</dcterms:created>
  <dcterms:modified xsi:type="dcterms:W3CDTF">2014-08-27T17:28:32Z</dcterms:modified>
</cp:coreProperties>
</file>