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customXml/itemProps1.xml" ContentType="application/vnd.openxmlformats-officedocument.customXmlProperti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9.xml" ContentType="application/vnd.openxmlformats-officedocument.presentationml.notes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Default Extension="rels" ContentType="application/vnd.openxmlformats-package.relationship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customXml/itemProps2.xml" ContentType="application/vnd.openxmlformats-officedocument.customXmlPropertie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customXml/itemProps3.xml" ContentType="application/vnd.openxmlformats-officedocument.customXmlProperties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customXml/itemProps4.xml" ContentType="application/vnd.openxmlformats-officedocument.customXmlPropertie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9" r:id="rId5"/>
  </p:sldMasterIdLst>
  <p:notesMasterIdLst>
    <p:notesMasterId r:id="rId25"/>
  </p:notesMasterIdLst>
  <p:handoutMasterIdLst>
    <p:handoutMasterId r:id="rId26"/>
  </p:handoutMasterIdLst>
  <p:sldIdLst>
    <p:sldId id="259" r:id="rId6"/>
    <p:sldId id="260" r:id="rId7"/>
    <p:sldId id="261" r:id="rId8"/>
    <p:sldId id="282" r:id="rId9"/>
    <p:sldId id="279" r:id="rId10"/>
    <p:sldId id="267" r:id="rId11"/>
    <p:sldId id="262" r:id="rId12"/>
    <p:sldId id="258" r:id="rId13"/>
    <p:sldId id="280" r:id="rId14"/>
    <p:sldId id="269" r:id="rId15"/>
    <p:sldId id="271" r:id="rId16"/>
    <p:sldId id="281" r:id="rId17"/>
    <p:sldId id="274" r:id="rId18"/>
    <p:sldId id="275" r:id="rId19"/>
    <p:sldId id="276" r:id="rId20"/>
    <p:sldId id="277" r:id="rId21"/>
    <p:sldId id="268" r:id="rId22"/>
    <p:sldId id="266" r:id="rId23"/>
    <p:sldId id="283" r:id="rId24"/>
  </p:sldIdLst>
  <p:sldSz cx="9144000" cy="6858000" type="screen4x3"/>
  <p:notesSz cx="68580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5620"/>
    <p:restoredTop sz="71508" autoAdjust="0"/>
  </p:normalViewPr>
  <p:slideViewPr>
    <p:cSldViewPr>
      <p:cViewPr varScale="1">
        <p:scale>
          <a:sx n="90" d="100"/>
          <a:sy n="90" d="100"/>
        </p:scale>
        <p:origin x="-8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SFS1\Common\Rates%20Group\VQ\2013\Misc\Rates\Energy%20Sales%20per%20customer_PSC_Oct2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CA" b="1" dirty="0"/>
              <a:t>Total Normalized Energy </a:t>
            </a:r>
            <a:r>
              <a:rPr lang="en-CA" b="1" dirty="0" smtClean="0"/>
              <a:t>Sales (kWh) </a:t>
            </a:r>
            <a:r>
              <a:rPr lang="en-CA" b="1" dirty="0"/>
              <a:t>per Customer </a:t>
            </a:r>
            <a:r>
              <a:rPr lang="en-CA" sz="2000" b="1" dirty="0" smtClean="0"/>
              <a:t>(</a:t>
            </a:r>
            <a:r>
              <a:rPr lang="en-CA" sz="2000" b="1" dirty="0"/>
              <a:t>1998 - 2013)</a:t>
            </a:r>
          </a:p>
        </c:rich>
      </c:tx>
      <c:layout>
        <c:manualLayout>
          <c:xMode val="edge"/>
          <c:yMode val="edge"/>
          <c:x val="0.172582355776956"/>
          <c:y val="0.0305929883764529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2905351116825"/>
          <c:y val="0.214286089238845"/>
          <c:w val="0.863044394366078"/>
          <c:h val="0.675472942719897"/>
        </c:manualLayout>
      </c:layout>
      <c:barChart>
        <c:barDir val="col"/>
        <c:grouping val="clustered"/>
        <c:ser>
          <c:idx val="1"/>
          <c:order val="0"/>
          <c:spPr>
            <a:solidFill>
              <a:srgbClr val="333333"/>
            </a:solidFill>
            <a:ln w="25400">
              <a:noFill/>
            </a:ln>
          </c:spPr>
          <c:dPt>
            <c:idx val="14"/>
          </c:dPt>
          <c:dPt>
            <c:idx val="15"/>
            <c:spPr>
              <a:solidFill>
                <a:schemeClr val="accent6">
                  <a:lumMod val="75000"/>
                </a:schemeClr>
              </a:solidFill>
              <a:ln w="25400">
                <a:noFill/>
              </a:ln>
            </c:spPr>
          </c:dPt>
          <c:cat>
            <c:numRef>
              <c:f>Data_PSC!$A$88:$A$103</c:f>
              <c:numCache>
                <c:formatCode>General</c:formatCode>
                <c:ptCount val="16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</c:numCache>
            </c:numRef>
          </c:cat>
          <c:val>
            <c:numRef>
              <c:f>Data_PSC!$A$88:$A$103</c:f>
              <c:numCache>
                <c:formatCode>General</c:formatCode>
                <c:ptCount val="16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</c:numCache>
            </c:numRef>
          </c:val>
        </c:ser>
        <c:ser>
          <c:idx val="0"/>
          <c:order val="1"/>
          <c:spPr>
            <a:solidFill>
              <a:schemeClr val="tx1">
                <a:lumMod val="65000"/>
                <a:lumOff val="35000"/>
              </a:schemeClr>
            </a:solidFill>
          </c:spPr>
          <c:dPt>
            <c:idx val="15"/>
            <c:spPr>
              <a:solidFill>
                <a:schemeClr val="accent6">
                  <a:lumMod val="75000"/>
                </a:schemeClr>
              </a:solidFill>
            </c:spPr>
          </c:dPt>
          <c:cat>
            <c:numRef>
              <c:f>Data_PSC!$A$88:$A$103</c:f>
              <c:numCache>
                <c:formatCode>General</c:formatCode>
                <c:ptCount val="16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</c:numCache>
            </c:numRef>
          </c:cat>
          <c:val>
            <c:numRef>
              <c:f>Data_PSC!$H$88:$H$103</c:f>
              <c:numCache>
                <c:formatCode>#,##0</c:formatCode>
                <c:ptCount val="16"/>
                <c:pt idx="0">
                  <c:v>31785.95468719709</c:v>
                </c:pt>
                <c:pt idx="1">
                  <c:v>31702.9183541976</c:v>
                </c:pt>
                <c:pt idx="2">
                  <c:v>32086.73167243701</c:v>
                </c:pt>
                <c:pt idx="3">
                  <c:v>31506.92979146276</c:v>
                </c:pt>
                <c:pt idx="4">
                  <c:v>31401.3173834742</c:v>
                </c:pt>
                <c:pt idx="5">
                  <c:v>30692.43469635801</c:v>
                </c:pt>
                <c:pt idx="6">
                  <c:v>30891.58027267761</c:v>
                </c:pt>
                <c:pt idx="7">
                  <c:v>30406.37220423662</c:v>
                </c:pt>
                <c:pt idx="8">
                  <c:v>28203.18882525447</c:v>
                </c:pt>
                <c:pt idx="9">
                  <c:v>27300.85447303962</c:v>
                </c:pt>
                <c:pt idx="10">
                  <c:v>27257.04649143581</c:v>
                </c:pt>
                <c:pt idx="11">
                  <c:v>25989.23958920089</c:v>
                </c:pt>
                <c:pt idx="12">
                  <c:v>25478.47573853815</c:v>
                </c:pt>
                <c:pt idx="13">
                  <c:v>25195.28084791108</c:v>
                </c:pt>
                <c:pt idx="14">
                  <c:v>24959.0933977269</c:v>
                </c:pt>
                <c:pt idx="15">
                  <c:v>24065.05494496251</c:v>
                </c:pt>
              </c:numCache>
            </c:numRef>
          </c:val>
        </c:ser>
        <c:dLbls/>
        <c:gapWidth val="50"/>
        <c:overlap val="100"/>
        <c:axId val="519764664"/>
        <c:axId val="518808184"/>
      </c:barChart>
      <c:catAx>
        <c:axId val="5197646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/>
            </a:pPr>
            <a:endParaRPr lang="en-US"/>
          </a:p>
        </c:txPr>
        <c:crossAx val="518808184"/>
        <c:crossesAt val="0.0"/>
        <c:auto val="1"/>
        <c:lblAlgn val="ctr"/>
        <c:lblOffset val="100"/>
        <c:tickLblSkip val="1"/>
        <c:tickMarkSkip val="1"/>
      </c:catAx>
      <c:valAx>
        <c:axId val="518808184"/>
        <c:scaling>
          <c:orientation val="minMax"/>
          <c:min val="0.0"/>
        </c:scaling>
        <c:axPos val="l"/>
        <c:majorGridlines>
          <c:spPr>
            <a:ln w="3175">
              <a:solidFill>
                <a:srgbClr val="FF0000"/>
              </a:solidFill>
              <a:prstDash val="solid"/>
            </a:ln>
          </c:spPr>
        </c:majorGridlines>
        <c:numFmt formatCode="#,##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/>
            </a:pPr>
            <a:endParaRPr lang="en-US"/>
          </a:p>
        </c:txPr>
        <c:crossAx val="519764664"/>
        <c:crosses val="autoZero"/>
        <c:crossBetween val="between"/>
      </c:valAx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C6BA32-CBF4-4663-98A9-C290C157E3AC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10CFD18E-92BC-4E6B-8CB8-9D8363D767D2}">
      <dgm:prSet phldrT="[Text]"/>
      <dgm:spPr/>
      <dgm:t>
        <a:bodyPr/>
        <a:lstStyle/>
        <a:p>
          <a:r>
            <a:rPr lang="en-CA" dirty="0" smtClean="0"/>
            <a:t>2005-2007 “Third Tranche”</a:t>
          </a:r>
          <a:endParaRPr lang="en-CA" dirty="0"/>
        </a:p>
      </dgm:t>
    </dgm:pt>
    <dgm:pt modelId="{7FEFFE57-8887-41E8-ABE5-906F6D7BCB6E}" type="parTrans" cxnId="{B0FA5DD0-26EE-402A-A315-CD3A531418F3}">
      <dgm:prSet/>
      <dgm:spPr/>
      <dgm:t>
        <a:bodyPr/>
        <a:lstStyle/>
        <a:p>
          <a:endParaRPr lang="en-CA"/>
        </a:p>
      </dgm:t>
    </dgm:pt>
    <dgm:pt modelId="{B7D295A2-2F39-4EC2-8710-8355D489A630}" type="sibTrans" cxnId="{B0FA5DD0-26EE-402A-A315-CD3A531418F3}">
      <dgm:prSet/>
      <dgm:spPr/>
      <dgm:t>
        <a:bodyPr/>
        <a:lstStyle/>
        <a:p>
          <a:endParaRPr lang="en-CA"/>
        </a:p>
      </dgm:t>
    </dgm:pt>
    <dgm:pt modelId="{4954655F-E9FB-4CA2-A719-F3ACFFB5F261}">
      <dgm:prSet/>
      <dgm:spPr/>
      <dgm:t>
        <a:bodyPr/>
        <a:lstStyle/>
        <a:p>
          <a:r>
            <a:rPr lang="en-CA" smtClean="0"/>
            <a:t>2008-2010 OPA Funded LDC Programs (voluntary)</a:t>
          </a:r>
          <a:endParaRPr lang="en-CA" dirty="0" smtClean="0"/>
        </a:p>
      </dgm:t>
    </dgm:pt>
    <dgm:pt modelId="{9B8B9EFB-5D6E-4D16-BD80-3EACDC8894CE}" type="parTrans" cxnId="{FCA08EB0-8277-4E28-9A18-02CD1A0F5AA4}">
      <dgm:prSet/>
      <dgm:spPr/>
      <dgm:t>
        <a:bodyPr/>
        <a:lstStyle/>
        <a:p>
          <a:endParaRPr lang="en-CA"/>
        </a:p>
      </dgm:t>
    </dgm:pt>
    <dgm:pt modelId="{036A523C-CDAC-41A7-8CB0-F520C14DBC1B}" type="sibTrans" cxnId="{FCA08EB0-8277-4E28-9A18-02CD1A0F5AA4}">
      <dgm:prSet/>
      <dgm:spPr/>
      <dgm:t>
        <a:bodyPr/>
        <a:lstStyle/>
        <a:p>
          <a:endParaRPr lang="en-CA"/>
        </a:p>
      </dgm:t>
    </dgm:pt>
    <dgm:pt modelId="{03F9B97B-1AB3-4B1B-AEA8-E6B09295E93F}">
      <dgm:prSet/>
      <dgm:spPr/>
      <dgm:t>
        <a:bodyPr/>
        <a:lstStyle/>
        <a:p>
          <a:r>
            <a:rPr lang="en-CA" dirty="0" smtClean="0"/>
            <a:t>2011-14 OPA Funded LDC programs (mandatory)</a:t>
          </a:r>
        </a:p>
      </dgm:t>
    </dgm:pt>
    <dgm:pt modelId="{A0FB1550-1F29-4644-ABC9-6B90670143EE}" type="parTrans" cxnId="{4BDE7D60-985D-4190-BEEE-7559D2446996}">
      <dgm:prSet/>
      <dgm:spPr/>
      <dgm:t>
        <a:bodyPr/>
        <a:lstStyle/>
        <a:p>
          <a:endParaRPr lang="en-CA"/>
        </a:p>
      </dgm:t>
    </dgm:pt>
    <dgm:pt modelId="{B251F36D-8B8F-461C-B1C5-D0383E1F9703}" type="sibTrans" cxnId="{4BDE7D60-985D-4190-BEEE-7559D2446996}">
      <dgm:prSet/>
      <dgm:spPr/>
      <dgm:t>
        <a:bodyPr/>
        <a:lstStyle/>
        <a:p>
          <a:endParaRPr lang="en-CA"/>
        </a:p>
      </dgm:t>
    </dgm:pt>
    <dgm:pt modelId="{44AF52CA-562B-42EA-9910-BF757A3AFED7}">
      <dgm:prSet/>
      <dgm:spPr/>
      <dgm:t>
        <a:bodyPr/>
        <a:lstStyle/>
        <a:p>
          <a:r>
            <a:rPr lang="en-CA" dirty="0" smtClean="0"/>
            <a:t>2015-2020 “Conservation First” Framework</a:t>
          </a:r>
        </a:p>
      </dgm:t>
    </dgm:pt>
    <dgm:pt modelId="{DD417988-7D7E-4166-A8CE-4D286483F10A}" type="parTrans" cxnId="{71B5D5CF-F156-4688-BBC0-2ED2E68440B9}">
      <dgm:prSet/>
      <dgm:spPr/>
      <dgm:t>
        <a:bodyPr/>
        <a:lstStyle/>
        <a:p>
          <a:endParaRPr lang="en-CA"/>
        </a:p>
      </dgm:t>
    </dgm:pt>
    <dgm:pt modelId="{011A4D78-BAA1-48DA-84C9-15E49BC8A285}" type="sibTrans" cxnId="{71B5D5CF-F156-4688-BBC0-2ED2E68440B9}">
      <dgm:prSet/>
      <dgm:spPr/>
      <dgm:t>
        <a:bodyPr/>
        <a:lstStyle/>
        <a:p>
          <a:endParaRPr lang="en-CA"/>
        </a:p>
      </dgm:t>
    </dgm:pt>
    <dgm:pt modelId="{7E90FDD2-1F54-4139-AA5C-DB1365354B5F}" type="pres">
      <dgm:prSet presAssocID="{9CC6BA32-CBF4-4663-98A9-C290C157E3AC}" presName="Name0" presStyleCnt="0">
        <dgm:presLayoutVars>
          <dgm:dir/>
          <dgm:resizeHandles val="exact"/>
        </dgm:presLayoutVars>
      </dgm:prSet>
      <dgm:spPr/>
    </dgm:pt>
    <dgm:pt modelId="{56BDEC79-B221-450A-A5A1-D4B8D1ED7BC3}" type="pres">
      <dgm:prSet presAssocID="{10CFD18E-92BC-4E6B-8CB8-9D8363D767D2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B5F2FF7-E07B-4954-AE0A-6BB1CD7A59B6}" type="pres">
      <dgm:prSet presAssocID="{B7D295A2-2F39-4EC2-8710-8355D489A630}" presName="parSpace" presStyleCnt="0"/>
      <dgm:spPr/>
    </dgm:pt>
    <dgm:pt modelId="{6E5DD228-7E2E-4E52-AC35-836CD94D3ACC}" type="pres">
      <dgm:prSet presAssocID="{4954655F-E9FB-4CA2-A719-F3ACFFB5F261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1565B91-D244-485E-BE79-1E0944429781}" type="pres">
      <dgm:prSet presAssocID="{036A523C-CDAC-41A7-8CB0-F520C14DBC1B}" presName="parSpace" presStyleCnt="0"/>
      <dgm:spPr/>
    </dgm:pt>
    <dgm:pt modelId="{269C728D-B222-414E-8953-161BF8EA4298}" type="pres">
      <dgm:prSet presAssocID="{03F9B97B-1AB3-4B1B-AEA8-E6B09295E93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472B7D2-A371-4233-8E0D-578598945984}" type="pres">
      <dgm:prSet presAssocID="{B251F36D-8B8F-461C-B1C5-D0383E1F9703}" presName="parSpace" presStyleCnt="0"/>
      <dgm:spPr/>
    </dgm:pt>
    <dgm:pt modelId="{F27DF2D3-B402-44A4-A28D-DE46EDC600BF}" type="pres">
      <dgm:prSet presAssocID="{44AF52CA-562B-42EA-9910-BF757A3AFED7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4456281-3B70-48A9-B10A-A26241E9E3AB}" type="presOf" srcId="{9CC6BA32-CBF4-4663-98A9-C290C157E3AC}" destId="{7E90FDD2-1F54-4139-AA5C-DB1365354B5F}" srcOrd="0" destOrd="0" presId="urn:microsoft.com/office/officeart/2005/8/layout/hChevron3"/>
    <dgm:cxn modelId="{71B5D5CF-F156-4688-BBC0-2ED2E68440B9}" srcId="{9CC6BA32-CBF4-4663-98A9-C290C157E3AC}" destId="{44AF52CA-562B-42EA-9910-BF757A3AFED7}" srcOrd="3" destOrd="0" parTransId="{DD417988-7D7E-4166-A8CE-4D286483F10A}" sibTransId="{011A4D78-BAA1-48DA-84C9-15E49BC8A285}"/>
    <dgm:cxn modelId="{4BDE7D60-985D-4190-BEEE-7559D2446996}" srcId="{9CC6BA32-CBF4-4663-98A9-C290C157E3AC}" destId="{03F9B97B-1AB3-4B1B-AEA8-E6B09295E93F}" srcOrd="2" destOrd="0" parTransId="{A0FB1550-1F29-4644-ABC9-6B90670143EE}" sibTransId="{B251F36D-8B8F-461C-B1C5-D0383E1F9703}"/>
    <dgm:cxn modelId="{97D5A073-34A1-4BFE-9710-65107481AACD}" type="presOf" srcId="{44AF52CA-562B-42EA-9910-BF757A3AFED7}" destId="{F27DF2D3-B402-44A4-A28D-DE46EDC600BF}" srcOrd="0" destOrd="0" presId="urn:microsoft.com/office/officeart/2005/8/layout/hChevron3"/>
    <dgm:cxn modelId="{FCA08EB0-8277-4E28-9A18-02CD1A0F5AA4}" srcId="{9CC6BA32-CBF4-4663-98A9-C290C157E3AC}" destId="{4954655F-E9FB-4CA2-A719-F3ACFFB5F261}" srcOrd="1" destOrd="0" parTransId="{9B8B9EFB-5D6E-4D16-BD80-3EACDC8894CE}" sibTransId="{036A523C-CDAC-41A7-8CB0-F520C14DBC1B}"/>
    <dgm:cxn modelId="{B0FA5DD0-26EE-402A-A315-CD3A531418F3}" srcId="{9CC6BA32-CBF4-4663-98A9-C290C157E3AC}" destId="{10CFD18E-92BC-4E6B-8CB8-9D8363D767D2}" srcOrd="0" destOrd="0" parTransId="{7FEFFE57-8887-41E8-ABE5-906F6D7BCB6E}" sibTransId="{B7D295A2-2F39-4EC2-8710-8355D489A630}"/>
    <dgm:cxn modelId="{0962394D-E42A-412C-BD59-9D14937D05F3}" type="presOf" srcId="{4954655F-E9FB-4CA2-A719-F3ACFFB5F261}" destId="{6E5DD228-7E2E-4E52-AC35-836CD94D3ACC}" srcOrd="0" destOrd="0" presId="urn:microsoft.com/office/officeart/2005/8/layout/hChevron3"/>
    <dgm:cxn modelId="{DC604BD2-CE63-4E3B-8CC8-91C6EC94B74C}" type="presOf" srcId="{10CFD18E-92BC-4E6B-8CB8-9D8363D767D2}" destId="{56BDEC79-B221-450A-A5A1-D4B8D1ED7BC3}" srcOrd="0" destOrd="0" presId="urn:microsoft.com/office/officeart/2005/8/layout/hChevron3"/>
    <dgm:cxn modelId="{73DC317E-FC98-42FA-ACCF-CBEB1DAFD547}" type="presOf" srcId="{03F9B97B-1AB3-4B1B-AEA8-E6B09295E93F}" destId="{269C728D-B222-414E-8953-161BF8EA4298}" srcOrd="0" destOrd="0" presId="urn:microsoft.com/office/officeart/2005/8/layout/hChevron3"/>
    <dgm:cxn modelId="{AF7B868E-2D41-451F-8C2A-D90A825A7DBD}" type="presParOf" srcId="{7E90FDD2-1F54-4139-AA5C-DB1365354B5F}" destId="{56BDEC79-B221-450A-A5A1-D4B8D1ED7BC3}" srcOrd="0" destOrd="0" presId="urn:microsoft.com/office/officeart/2005/8/layout/hChevron3"/>
    <dgm:cxn modelId="{DD1EC81A-E0A5-420E-80D4-776F84A21E33}" type="presParOf" srcId="{7E90FDD2-1F54-4139-AA5C-DB1365354B5F}" destId="{BB5F2FF7-E07B-4954-AE0A-6BB1CD7A59B6}" srcOrd="1" destOrd="0" presId="urn:microsoft.com/office/officeart/2005/8/layout/hChevron3"/>
    <dgm:cxn modelId="{313C3ABC-E7FC-4936-8CA5-B32E593355C5}" type="presParOf" srcId="{7E90FDD2-1F54-4139-AA5C-DB1365354B5F}" destId="{6E5DD228-7E2E-4E52-AC35-836CD94D3ACC}" srcOrd="2" destOrd="0" presId="urn:microsoft.com/office/officeart/2005/8/layout/hChevron3"/>
    <dgm:cxn modelId="{865EE74A-ECDB-4E1D-98A8-7D73763D89B0}" type="presParOf" srcId="{7E90FDD2-1F54-4139-AA5C-DB1365354B5F}" destId="{71565B91-D244-485E-BE79-1E0944429781}" srcOrd="3" destOrd="0" presId="urn:microsoft.com/office/officeart/2005/8/layout/hChevron3"/>
    <dgm:cxn modelId="{BA65FA20-D75C-450C-A558-C06BA9A4E3BC}" type="presParOf" srcId="{7E90FDD2-1F54-4139-AA5C-DB1365354B5F}" destId="{269C728D-B222-414E-8953-161BF8EA4298}" srcOrd="4" destOrd="0" presId="urn:microsoft.com/office/officeart/2005/8/layout/hChevron3"/>
    <dgm:cxn modelId="{543800E2-2B67-4BA9-9071-F8020D1725C9}" type="presParOf" srcId="{7E90FDD2-1F54-4139-AA5C-DB1365354B5F}" destId="{7472B7D2-A371-4233-8E0D-578598945984}" srcOrd="5" destOrd="0" presId="urn:microsoft.com/office/officeart/2005/8/layout/hChevron3"/>
    <dgm:cxn modelId="{07891860-8745-487F-954F-99082FEFC145}" type="presParOf" srcId="{7E90FDD2-1F54-4139-AA5C-DB1365354B5F}" destId="{F27DF2D3-B402-44A4-A28D-DE46EDC600BF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BDEC79-B221-450A-A5A1-D4B8D1ED7BC3}">
      <dsp:nvSpPr>
        <dsp:cNvPr id="0" name=""/>
        <dsp:cNvSpPr/>
      </dsp:nvSpPr>
      <dsp:spPr>
        <a:xfrm>
          <a:off x="2468" y="188781"/>
          <a:ext cx="2476470" cy="99058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2005-2007 “Third Tranche”</a:t>
          </a:r>
          <a:endParaRPr lang="en-CA" sz="1600" kern="1200" dirty="0"/>
        </a:p>
      </dsp:txBody>
      <dsp:txXfrm>
        <a:off x="2468" y="188781"/>
        <a:ext cx="2476470" cy="990588"/>
      </dsp:txXfrm>
    </dsp:sp>
    <dsp:sp modelId="{6E5DD228-7E2E-4E52-AC35-836CD94D3ACC}">
      <dsp:nvSpPr>
        <dsp:cNvPr id="0" name=""/>
        <dsp:cNvSpPr/>
      </dsp:nvSpPr>
      <dsp:spPr>
        <a:xfrm>
          <a:off x="1983644" y="188781"/>
          <a:ext cx="2476470" cy="99058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smtClean="0"/>
            <a:t>2008-2010 OPA Funded LDC Programs (voluntary)</a:t>
          </a:r>
          <a:endParaRPr lang="en-CA" sz="1600" kern="1200" dirty="0" smtClean="0"/>
        </a:p>
      </dsp:txBody>
      <dsp:txXfrm>
        <a:off x="1983644" y="188781"/>
        <a:ext cx="2476470" cy="990588"/>
      </dsp:txXfrm>
    </dsp:sp>
    <dsp:sp modelId="{269C728D-B222-414E-8953-161BF8EA4298}">
      <dsp:nvSpPr>
        <dsp:cNvPr id="0" name=""/>
        <dsp:cNvSpPr/>
      </dsp:nvSpPr>
      <dsp:spPr>
        <a:xfrm>
          <a:off x="3964820" y="188781"/>
          <a:ext cx="2476470" cy="99058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2011-14 OPA Funded LDC programs (mandatory)</a:t>
          </a:r>
        </a:p>
      </dsp:txBody>
      <dsp:txXfrm>
        <a:off x="3964820" y="188781"/>
        <a:ext cx="2476470" cy="990588"/>
      </dsp:txXfrm>
    </dsp:sp>
    <dsp:sp modelId="{F27DF2D3-B402-44A4-A28D-DE46EDC600BF}">
      <dsp:nvSpPr>
        <dsp:cNvPr id="0" name=""/>
        <dsp:cNvSpPr/>
      </dsp:nvSpPr>
      <dsp:spPr>
        <a:xfrm>
          <a:off x="5945997" y="188781"/>
          <a:ext cx="2476470" cy="99058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2015-2020 “Conservation First” Framework</a:t>
          </a:r>
        </a:p>
      </dsp:txBody>
      <dsp:txXfrm>
        <a:off x="5945997" y="188781"/>
        <a:ext cx="2476470" cy="990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EBF39-72BB-4EE9-A51C-90897EA9D42B}" type="datetimeFigureOut">
              <a:rPr lang="en-CA" smtClean="0"/>
              <a:pPr/>
              <a:t>8/27/14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408E7-59FF-4D02-BFAB-57139FB4104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8397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D404798-A16B-4C77-9254-808FCF8CD922}" type="datetimeFigureOut">
              <a:rPr lang="en-CA"/>
              <a:pPr>
                <a:defRPr/>
              </a:pPr>
              <a:t>8/27/14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438F742-3ACE-46FB-A49E-5D9F515B7BC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2428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8F742-3ACE-46FB-A49E-5D9F515B7BC0}" type="slidenum">
              <a:rPr lang="en-CA" smtClean="0"/>
              <a:pPr>
                <a:defRPr/>
              </a:pPr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4731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8F742-3ACE-46FB-A49E-5D9F515B7BC0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4553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8F742-3ACE-46FB-A49E-5D9F515B7BC0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0519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8F742-3ACE-46FB-A49E-5D9F515B7BC0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4115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34950" indent="-190500" eaLnBrk="1" hangingPunct="1">
              <a:buClr>
                <a:srgbClr val="000000"/>
              </a:buClr>
              <a:buFont typeface="Helvetica" charset="0"/>
              <a:buChar char="•"/>
            </a:pPr>
            <a:endParaRPr lang="en-US" altLang="en-US" sz="1800" dirty="0" smtClean="0">
              <a:solidFill>
                <a:srgbClr val="000000"/>
              </a:solidFill>
              <a:latin typeface="Candara" pitchFamily="34" charset="0"/>
              <a:ea typeface="Candara" pitchFamily="34" charset="0"/>
              <a:cs typeface="Candara" pitchFamily="34" charset="0"/>
              <a:sym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8143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34950" indent="-190500" eaLnBrk="1" hangingPunct="1">
              <a:buClr>
                <a:srgbClr val="000000"/>
              </a:buClr>
              <a:buFont typeface="Helvetica" charset="0"/>
              <a:buChar char="•"/>
            </a:pPr>
            <a:endParaRPr lang="en-US" altLang="en-US" sz="1800" dirty="0" smtClean="0">
              <a:solidFill>
                <a:srgbClr val="000000"/>
              </a:solidFill>
              <a:latin typeface="Candara" pitchFamily="34" charset="0"/>
              <a:ea typeface="Candara" pitchFamily="34" charset="0"/>
              <a:cs typeface="Candara" pitchFamily="34" charset="0"/>
              <a:sym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6487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3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34950" indent="-190500" eaLnBrk="1" hangingPunct="1">
              <a:buClr>
                <a:srgbClr val="000000"/>
              </a:buClr>
              <a:buFont typeface="Helvetica" charset="0"/>
              <a:buChar char="•"/>
            </a:pPr>
            <a:endParaRPr lang="en-US" altLang="en-US" sz="1800" dirty="0" smtClean="0">
              <a:solidFill>
                <a:srgbClr val="000000"/>
              </a:solidFill>
              <a:latin typeface="Candara" pitchFamily="34" charset="0"/>
              <a:ea typeface="Candara" pitchFamily="34" charset="0"/>
              <a:cs typeface="Candara" pitchFamily="34" charset="0"/>
              <a:sym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3417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34950" indent="-190500" eaLnBrk="1" hangingPunct="1">
              <a:buClr>
                <a:srgbClr val="000000"/>
              </a:buClr>
              <a:buFont typeface="Helvetica" charset="0"/>
              <a:buChar char="•"/>
            </a:pPr>
            <a:endParaRPr lang="en-US" altLang="en-US" sz="18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4989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8F742-3ACE-46FB-A49E-5D9F515B7BC0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7007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8F742-3ACE-46FB-A49E-5D9F515B7BC0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7498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8F742-3ACE-46FB-A49E-5D9F515B7BC0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0449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8F742-3ACE-46FB-A49E-5D9F515B7BC0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7857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8F742-3ACE-46FB-A49E-5D9F515B7BC0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2060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416BE3-CCD7-405A-B15E-F0400C18553D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8505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8F742-3ACE-46FB-A49E-5D9F515B7BC0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2174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0F178-EA6E-437E-989C-0DEBB2E1C2A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3549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8F742-3ACE-46FB-A49E-5D9F515B7BC0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5468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8F742-3ACE-46FB-A49E-5D9F515B7BC0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1939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8F742-3ACE-46FB-A49E-5D9F515B7BC0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3673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ヒラギノ角ゴ Pro W3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133600" y="3810000"/>
            <a:ext cx="5029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ヒラギノ角ゴ Pro W3" charset="0"/>
            </a:endParaRPr>
          </a:p>
        </p:txBody>
      </p:sp>
      <p:pic>
        <p:nvPicPr>
          <p:cNvPr id="5" name="Picture 9" descr="PowerStream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3413" y="188913"/>
            <a:ext cx="1909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dirty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619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809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74638"/>
            <a:ext cx="2076450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76950" cy="5440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585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042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537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642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965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060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119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282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195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BD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 userDrawn="1"/>
        </p:nvSpPr>
        <p:spPr bwMode="auto">
          <a:xfrm>
            <a:off x="152400" y="166688"/>
            <a:ext cx="8839200" cy="655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ヒラギノ角ゴ Pro W3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62484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152400" y="1371600"/>
            <a:ext cx="8839200" cy="0"/>
          </a:xfrm>
          <a:prstGeom prst="line">
            <a:avLst/>
          </a:prstGeom>
          <a:noFill/>
          <a:ln w="76200" cmpd="tri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ヒラギノ角ゴ Pro W3" charset="0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  <a:fld id="{D860A42C-4147-4778-A349-5903ADAEC409}" type="slidenum">
              <a:rPr lang="en-US" smtClean="0"/>
              <a:pPr lvl="4"/>
              <a:t>‹#›</a:t>
            </a:fld>
            <a:endParaRPr lang="en-US" dirty="0"/>
          </a:p>
        </p:txBody>
      </p:sp>
      <p:pic>
        <p:nvPicPr>
          <p:cNvPr id="1030" name="Picture 1" descr="PowerStreamLog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3413" y="188913"/>
            <a:ext cx="1909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88125" y="6372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 typeface="+mj-lt"/>
              <a:buNone/>
              <a:defRPr sz="1200" dirty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raegan.bond@powerstream.c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899592" y="2852936"/>
            <a:ext cx="7143328" cy="14700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Local Distribution Companies (LDCs) and Conservation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79512" y="5229200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smtClean="0"/>
              <a:t>York University Workshop on Teaching Energy Efficiency at the Post Secondary Level</a:t>
            </a:r>
            <a:br>
              <a:rPr lang="en-US" altLang="en-US" b="1" dirty="0" smtClean="0"/>
            </a:br>
            <a:endParaRPr lang="en-US" altLang="en-US" b="1" dirty="0" smtClean="0"/>
          </a:p>
          <a:p>
            <a:r>
              <a:rPr lang="en-US" altLang="en-US" b="1" dirty="0" smtClean="0"/>
              <a:t>July 16, 2014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5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9784" y="-5742"/>
            <a:ext cx="3524733" cy="452073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1947" t="19163" r="23876" b="11149"/>
          <a:stretch/>
        </p:blipFill>
        <p:spPr bwMode="auto">
          <a:xfrm>
            <a:off x="144075" y="34356"/>
            <a:ext cx="4715957" cy="3410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4355976" y="4384700"/>
            <a:ext cx="4285697" cy="2160240"/>
          </a:xfrm>
          <a:prstGeom prst="wedgeEllipseCallout">
            <a:avLst>
              <a:gd name="adj1" fmla="val 31169"/>
              <a:gd name="adj2" fmla="val -733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altLang="en-US" dirty="0" smtClean="0">
                <a:solidFill>
                  <a:schemeClr val="tx1"/>
                </a:solidFill>
                <a:latin typeface="Cochin" charset="0"/>
                <a:ea typeface="Cochin" charset="0"/>
                <a:cs typeface="Cochin" charset="0"/>
                <a:sym typeface="Cochin" charset="0"/>
              </a:rPr>
              <a:t>“The threat to the centralized utility service model is likely to come from new technologies or customer </a:t>
            </a:r>
            <a:r>
              <a:rPr lang="en-US" altLang="en-US" dirty="0" err="1" smtClean="0">
                <a:solidFill>
                  <a:schemeClr val="tx1"/>
                </a:solidFill>
                <a:latin typeface="Cochin" charset="0"/>
                <a:ea typeface="Cochin" charset="0"/>
                <a:cs typeface="Cochin" charset="0"/>
                <a:sym typeface="Cochin" charset="0"/>
              </a:rPr>
              <a:t>behavioural</a:t>
            </a:r>
            <a:r>
              <a:rPr lang="en-US" altLang="en-US" dirty="0" smtClean="0">
                <a:solidFill>
                  <a:schemeClr val="tx1"/>
                </a:solidFill>
                <a:latin typeface="Cochin" charset="0"/>
                <a:ea typeface="Cochin" charset="0"/>
                <a:cs typeface="Cochin" charset="0"/>
                <a:sym typeface="Cochin" charset="0"/>
              </a:rPr>
              <a:t> changes that reduce load”</a:t>
            </a:r>
            <a:endParaRPr lang="en-US" altLang="en-US" dirty="0">
              <a:solidFill>
                <a:schemeClr val="tx1"/>
              </a:solidFill>
              <a:latin typeface="Cochin" charset="0"/>
              <a:ea typeface="Cochin" charset="0"/>
              <a:cs typeface="Cochin" charset="0"/>
              <a:sym typeface="Cochin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9078" y="3258913"/>
            <a:ext cx="3868518" cy="3425408"/>
            <a:chOff x="4758624" y="2805863"/>
            <a:chExt cx="4404685" cy="4052137"/>
          </a:xfrm>
        </p:grpSpPr>
        <p:sp>
          <p:nvSpPr>
            <p:cNvPr id="12" name="Rectangle 1"/>
            <p:cNvSpPr>
              <a:spLocks/>
            </p:cNvSpPr>
            <p:nvPr/>
          </p:nvSpPr>
          <p:spPr bwMode="auto">
            <a:xfrm>
              <a:off x="4758624" y="3212976"/>
              <a:ext cx="4372379" cy="793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0" tIns="0" rIns="0" bIns="0" anchor="ctr"/>
            <a:lstStyle>
              <a:lvl1pPr eaLnBrk="0" hangingPunct="0">
                <a:defRPr sz="1200">
                  <a:solidFill>
                    <a:srgbClr val="000000"/>
                  </a:solidFill>
                  <a:latin typeface="Arial" pitchFamily="34" charset="0"/>
                  <a:ea typeface="ヒラギノ角ゴ ProN W3" charset="0"/>
                  <a:cs typeface="ヒラギノ角ゴ ProN W3" charset="0"/>
                  <a:sym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Arial" pitchFamily="34" charset="0"/>
                  <a:ea typeface="ヒラギノ角ゴ ProN W3" charset="0"/>
                  <a:cs typeface="ヒラギノ角ゴ ProN W3" charset="0"/>
                  <a:sym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  <a:ea typeface="ヒラギノ角ゴ ProN W3" charset="0"/>
                  <a:cs typeface="ヒラギノ角ゴ ProN W3" charset="0"/>
                  <a:sym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  <a:ea typeface="ヒラギノ角ゴ ProN W3" charset="0"/>
                  <a:cs typeface="ヒラギノ角ゴ ProN W3" charset="0"/>
                  <a:sym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  <a:ea typeface="ヒラギノ角ゴ ProN W3" charset="0"/>
                  <a:cs typeface="ヒラギノ角ゴ ProN W3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pitchFamily="34" charset="0"/>
                  <a:ea typeface="ヒラギノ角ゴ ProN W3" charset="0"/>
                  <a:cs typeface="ヒラギノ角ゴ ProN W3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pitchFamily="34" charset="0"/>
                  <a:ea typeface="ヒラギノ角ゴ ProN W3" charset="0"/>
                  <a:cs typeface="ヒラギノ角ゴ ProN W3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pitchFamily="34" charset="0"/>
                  <a:ea typeface="ヒラギノ角ゴ ProN W3" charset="0"/>
                  <a:cs typeface="ヒラギノ角ゴ ProN W3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pitchFamily="34" charset="0"/>
                  <a:ea typeface="ヒラギノ角ゴ ProN W3" charset="0"/>
                  <a:cs typeface="ヒラギノ角ゴ ProN W3" charset="0"/>
                  <a:sym typeface="Arial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</a:pPr>
              <a:r>
                <a:rPr lang="en-US" altLang="en-US" dirty="0">
                  <a:solidFill>
                    <a:schemeClr val="tx1"/>
                  </a:solidFill>
                  <a:latin typeface="Georgia" pitchFamily="18" charset="0"/>
                  <a:ea typeface="Georgia" pitchFamily="18" charset="0"/>
                  <a:cs typeface="Georgia" pitchFamily="18" charset="0"/>
                  <a:sym typeface="Georgia" pitchFamily="18" charset="0"/>
                </a:rPr>
                <a:t>Companies Unplug From the Electric Grid, Delivering a Jolt to Utilities</a:t>
              </a: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931" y="2805863"/>
              <a:ext cx="4372378" cy="483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931" y="3972746"/>
              <a:ext cx="4350114" cy="2885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249078" y="3258913"/>
            <a:ext cx="3840144" cy="3425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017125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1090" t="15733" r="22452" b="8621"/>
          <a:stretch/>
        </p:blipFill>
        <p:spPr bwMode="auto">
          <a:xfrm>
            <a:off x="0" y="34766"/>
            <a:ext cx="9144000" cy="688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12766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00650" y="-3474720"/>
            <a:ext cx="14390370" cy="1098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781113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1920240" y="1371600"/>
            <a:ext cx="7235190" cy="1429"/>
          </a:xfrm>
          <a:prstGeom prst="line">
            <a:avLst/>
          </a:prstGeom>
          <a:noFill/>
          <a:ln w="12700" cap="flat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CA">
              <a:latin typeface="Arial" charset="0"/>
              <a:sym typeface="Arial" charset="0"/>
            </a:endParaRPr>
          </a:p>
        </p:txBody>
      </p:sp>
      <p:sp>
        <p:nvSpPr>
          <p:cNvPr id="77828" name="Rectangle 3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Optima" charset="0"/>
              <a:buChar char="•"/>
              <a:defRPr sz="30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1pPr>
            <a:lvl2pPr marL="742950" indent="-28575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Optima" charset="0"/>
              <a:buChar char="–"/>
              <a:defRPr sz="22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Optima" charset="0"/>
              <a:buChar char="•"/>
              <a:defRPr sz="20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Optima" charset="0"/>
              <a:buChar char="–"/>
              <a:defRPr sz="16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Optima" charset="0"/>
              <a:buChar char="»"/>
              <a:defRPr sz="16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a" charset="0"/>
              <a:buChar char="»"/>
              <a:defRPr sz="16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a" charset="0"/>
              <a:buChar char="»"/>
              <a:defRPr sz="16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a" charset="0"/>
              <a:buChar char="»"/>
              <a:defRPr sz="16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a" charset="0"/>
              <a:buChar char="»"/>
              <a:defRPr sz="16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10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pic>
        <p:nvPicPr>
          <p:cNvPr id="77829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8641" y="0"/>
            <a:ext cx="105941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Rectangle 5"/>
          <p:cNvSpPr>
            <a:spLocks noGrp="1" noChangeArrowheads="1"/>
          </p:cNvSpPr>
          <p:nvPr>
            <p:ph type="title"/>
          </p:nvPr>
        </p:nvSpPr>
        <p:spPr>
          <a:xfrm>
            <a:off x="-22860" y="0"/>
            <a:ext cx="9155430" cy="685800"/>
          </a:xfrm>
        </p:spPr>
        <p:txBody>
          <a:bodyPr rIns="126999"/>
          <a:lstStyle/>
          <a:p>
            <a:pPr eaLnBrk="1" hangingPunct="1"/>
            <a:r>
              <a:rPr lang="en-US" altLang="en-US" sz="3200">
                <a:latin typeface="Candara Bold" charset="0"/>
                <a:ea typeface="Candara Bold" charset="0"/>
                <a:cs typeface="Candara Bold" charset="0"/>
                <a:sym typeface="Candara Bold" charset="0"/>
              </a:rPr>
              <a:t>The Past - (Where We Came From)</a:t>
            </a:r>
            <a:endParaRPr lang="en-US" altLang="en-US" sz="3200">
              <a:latin typeface="Candara Bold" charset="0"/>
              <a:ea typeface="ヒラギノ角ゴ ProN W6" charset="0"/>
              <a:cs typeface="ヒラギノ角ゴ ProN W6" charset="0"/>
              <a:sym typeface="Canda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353652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Line 2"/>
          <p:cNvSpPr>
            <a:spLocks noChangeShapeType="1"/>
          </p:cNvSpPr>
          <p:nvPr/>
        </p:nvSpPr>
        <p:spPr bwMode="auto">
          <a:xfrm>
            <a:off x="1920240" y="1371600"/>
            <a:ext cx="7235190" cy="1429"/>
          </a:xfrm>
          <a:prstGeom prst="line">
            <a:avLst/>
          </a:prstGeom>
          <a:noFill/>
          <a:ln w="12700" cap="flat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CA">
              <a:latin typeface="Arial" charset="0"/>
              <a:sym typeface="Arial" charset="0"/>
            </a:endParaRPr>
          </a:p>
        </p:txBody>
      </p:sp>
      <p:sp>
        <p:nvSpPr>
          <p:cNvPr id="78852" name="Rectangle 3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Optima" charset="0"/>
              <a:buChar char="•"/>
              <a:defRPr sz="30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1pPr>
            <a:lvl2pPr marL="742950" indent="-28575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Optima" charset="0"/>
              <a:buChar char="–"/>
              <a:defRPr sz="22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Optima" charset="0"/>
              <a:buChar char="•"/>
              <a:defRPr sz="20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Optima" charset="0"/>
              <a:buChar char="–"/>
              <a:defRPr sz="16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Optima" charset="0"/>
              <a:buChar char="»"/>
              <a:defRPr sz="16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a" charset="0"/>
              <a:buChar char="»"/>
              <a:defRPr sz="16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a" charset="0"/>
              <a:buChar char="»"/>
              <a:defRPr sz="16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a" charset="0"/>
              <a:buChar char="»"/>
              <a:defRPr sz="16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a" charset="0"/>
              <a:buChar char="»"/>
              <a:defRPr sz="16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10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pic>
        <p:nvPicPr>
          <p:cNvPr id="7885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2900" y="0"/>
            <a:ext cx="94983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Rectangle 5"/>
          <p:cNvSpPr>
            <a:spLocks noGrp="1" noChangeArrowheads="1"/>
          </p:cNvSpPr>
          <p:nvPr>
            <p:ph type="title"/>
          </p:nvPr>
        </p:nvSpPr>
        <p:spPr>
          <a:xfrm>
            <a:off x="-11430" y="0"/>
            <a:ext cx="9155430" cy="685800"/>
          </a:xfrm>
        </p:spPr>
        <p:txBody>
          <a:bodyPr rIns="126999"/>
          <a:lstStyle/>
          <a:p>
            <a:pPr eaLnBrk="1" hangingPunct="1"/>
            <a:r>
              <a:rPr lang="en-US" altLang="en-US" sz="3200">
                <a:latin typeface="Candara Bold" charset="0"/>
                <a:ea typeface="Candara Bold" charset="0"/>
                <a:cs typeface="Candara Bold" charset="0"/>
                <a:sym typeface="Candara Bold" charset="0"/>
              </a:rPr>
              <a:t>The Present - (Where We Are Today)</a:t>
            </a:r>
            <a:endParaRPr lang="en-US" altLang="en-US" sz="3200">
              <a:latin typeface="Candara Bold" charset="0"/>
              <a:ea typeface="ヒラギノ角ゴ ProN W6" charset="0"/>
              <a:cs typeface="ヒラギノ角ゴ ProN W6" charset="0"/>
              <a:sym typeface="Canda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872276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Line 2"/>
          <p:cNvSpPr>
            <a:spLocks noChangeShapeType="1"/>
          </p:cNvSpPr>
          <p:nvPr/>
        </p:nvSpPr>
        <p:spPr bwMode="auto">
          <a:xfrm>
            <a:off x="1920240" y="1371600"/>
            <a:ext cx="7235190" cy="1429"/>
          </a:xfrm>
          <a:prstGeom prst="line">
            <a:avLst/>
          </a:prstGeom>
          <a:noFill/>
          <a:ln w="12700" cap="flat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CA">
              <a:latin typeface="Arial" charset="0"/>
              <a:sym typeface="Arial" charset="0"/>
            </a:endParaRPr>
          </a:p>
        </p:txBody>
      </p:sp>
      <p:sp>
        <p:nvSpPr>
          <p:cNvPr id="79876" name="Rectangle 3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Optima" charset="0"/>
              <a:buChar char="•"/>
              <a:defRPr sz="30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1pPr>
            <a:lvl2pPr marL="742950" indent="-28575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Optima" charset="0"/>
              <a:buChar char="–"/>
              <a:defRPr sz="22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Optima" charset="0"/>
              <a:buChar char="•"/>
              <a:defRPr sz="20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Optima" charset="0"/>
              <a:buChar char="–"/>
              <a:defRPr sz="16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Optima" charset="0"/>
              <a:buChar char="»"/>
              <a:defRPr sz="16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a" charset="0"/>
              <a:buChar char="»"/>
              <a:defRPr sz="16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a" charset="0"/>
              <a:buChar char="»"/>
              <a:defRPr sz="16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a" charset="0"/>
              <a:buChar char="»"/>
              <a:defRPr sz="16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a" charset="0"/>
              <a:buChar char="»"/>
              <a:defRPr sz="16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10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pic>
        <p:nvPicPr>
          <p:cNvPr id="79877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28700" y="0"/>
            <a:ext cx="10148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Rectangle 5"/>
          <p:cNvSpPr>
            <a:spLocks noGrp="1" noChangeArrowheads="1"/>
          </p:cNvSpPr>
          <p:nvPr>
            <p:ph type="title"/>
          </p:nvPr>
        </p:nvSpPr>
        <p:spPr>
          <a:xfrm>
            <a:off x="5715" y="0"/>
            <a:ext cx="9155430" cy="685800"/>
          </a:xfrm>
        </p:spPr>
        <p:txBody>
          <a:bodyPr rIns="126999"/>
          <a:lstStyle/>
          <a:p>
            <a:pPr eaLnBrk="1" hangingPunct="1"/>
            <a:r>
              <a:rPr lang="en-US" altLang="en-US" sz="3200">
                <a:latin typeface="Candara Bold" charset="0"/>
                <a:ea typeface="Candara Bold" charset="0"/>
                <a:cs typeface="Candara Bold" charset="0"/>
                <a:sym typeface="Candara Bold" charset="0"/>
              </a:rPr>
              <a:t>The Future - (Where We’re Going)</a:t>
            </a:r>
            <a:endParaRPr lang="en-US" altLang="en-US" sz="3200">
              <a:latin typeface="Candara Bold" charset="0"/>
              <a:ea typeface="ヒラギノ角ゴ ProN W6" charset="0"/>
              <a:cs typeface="ヒラギノ角ゴ ProN W6" charset="0"/>
              <a:sym typeface="Canda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410372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6" name="Line 2"/>
          <p:cNvSpPr>
            <a:spLocks noChangeShapeType="1"/>
          </p:cNvSpPr>
          <p:nvPr/>
        </p:nvSpPr>
        <p:spPr bwMode="auto">
          <a:xfrm>
            <a:off x="1920240" y="1371600"/>
            <a:ext cx="7235190" cy="1429"/>
          </a:xfrm>
          <a:prstGeom prst="line">
            <a:avLst/>
          </a:prstGeom>
          <a:noFill/>
          <a:ln w="12700" cap="flat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CA">
              <a:latin typeface="Arial" charset="0"/>
              <a:sym typeface="Arial" charset="0"/>
            </a:endParaRPr>
          </a:p>
        </p:txBody>
      </p:sp>
      <p:sp>
        <p:nvSpPr>
          <p:cNvPr id="80900" name="Rectangle 3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Optima" charset="0"/>
              <a:buChar char="•"/>
              <a:defRPr sz="30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1pPr>
            <a:lvl2pPr marL="742950" indent="-28575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Optima" charset="0"/>
              <a:buChar char="–"/>
              <a:defRPr sz="22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Optima" charset="0"/>
              <a:buChar char="•"/>
              <a:defRPr sz="20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Optima" charset="0"/>
              <a:buChar char="–"/>
              <a:defRPr sz="16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Optima" charset="0"/>
              <a:buChar char="»"/>
              <a:defRPr sz="16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a" charset="0"/>
              <a:buChar char="»"/>
              <a:defRPr sz="16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a" charset="0"/>
              <a:buChar char="»"/>
              <a:defRPr sz="16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a" charset="0"/>
              <a:buChar char="»"/>
              <a:defRPr sz="16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Optima" charset="0"/>
              <a:buChar char="»"/>
              <a:defRPr sz="1600">
                <a:solidFill>
                  <a:schemeClr val="tx1"/>
                </a:solidFill>
                <a:latin typeface="Optima" charset="0"/>
                <a:ea typeface="ヒラギノ角ゴ ProN W3" charset="0"/>
                <a:cs typeface="ヒラギノ角ゴ ProN W3" charset="0"/>
                <a:sym typeface="Optima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100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pic>
        <p:nvPicPr>
          <p:cNvPr id="80901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7190" y="0"/>
            <a:ext cx="95211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Rectangle 5"/>
          <p:cNvSpPr>
            <a:spLocks noGrp="1" noChangeArrowheads="1"/>
          </p:cNvSpPr>
          <p:nvPr>
            <p:ph type="title"/>
          </p:nvPr>
        </p:nvSpPr>
        <p:spPr>
          <a:xfrm>
            <a:off x="-11430" y="0"/>
            <a:ext cx="9155430" cy="731520"/>
          </a:xfrm>
        </p:spPr>
        <p:txBody>
          <a:bodyPr rIns="126999"/>
          <a:lstStyle/>
          <a:p>
            <a:pPr eaLnBrk="1" hangingPunct="1"/>
            <a:r>
              <a:rPr lang="en-US" altLang="en-US" sz="3200">
                <a:latin typeface="Candara Bold" charset="0"/>
                <a:ea typeface="Candara Bold" charset="0"/>
                <a:cs typeface="Candara Bold" charset="0"/>
                <a:sym typeface="Candara Bold" charset="0"/>
              </a:rPr>
              <a:t>PowerStream - (Past, Present and Future)</a:t>
            </a:r>
            <a:endParaRPr lang="en-US" altLang="en-US" sz="3200">
              <a:latin typeface="Candara Bold" charset="0"/>
              <a:ea typeface="ヒラギノ角ゴ ProN W6" charset="0"/>
              <a:cs typeface="ヒラギノ角ゴ ProN W6" charset="0"/>
              <a:sym typeface="Canda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771723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8632" b="6909"/>
          <a:stretch/>
        </p:blipFill>
        <p:spPr bwMode="auto">
          <a:xfrm>
            <a:off x="3923928" y="1958996"/>
            <a:ext cx="3028953" cy="216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88066"/>
            <a:ext cx="4435326" cy="260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CDM team: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1455167"/>
            <a:ext cx="3735977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/>
              <a:t>Our Experience</a:t>
            </a:r>
            <a:endParaRPr lang="en-US" sz="2400" b="1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457200" y="1484784"/>
            <a:ext cx="3733800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400" b="1" kern="0" dirty="0" smtClean="0"/>
              <a:t>What We Do</a:t>
            </a:r>
            <a:endParaRPr lang="en-US" sz="2400" b="1" kern="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930387"/>
              </p:ext>
            </p:extLst>
          </p:nvPr>
        </p:nvGraphicFramePr>
        <p:xfrm>
          <a:off x="457200" y="2057400"/>
          <a:ext cx="3733800" cy="377952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1430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Leadership team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People</a:t>
                      </a:r>
                      <a:r>
                        <a:rPr lang="en-CA" sz="1400" baseline="0" dirty="0" smtClean="0"/>
                        <a:t> management</a:t>
                      </a:r>
                      <a:endParaRPr lang="en-CA" sz="1400" dirty="0" smtClean="0"/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 smtClean="0"/>
                        <a:t>Strategic planning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 smtClean="0"/>
                        <a:t>Employee engagement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 smtClean="0"/>
                        <a:t>Policy work/gov’t relations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Program operations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Process applications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Customer care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Vendor management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Program design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Marketing &amp; sales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Market research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Account management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Sales</a:t>
                      </a:r>
                      <a:r>
                        <a:rPr lang="en-CA" sz="1400" baseline="0" dirty="0" smtClean="0"/>
                        <a:t>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 smtClean="0"/>
                        <a:t>Advertising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 smtClean="0"/>
                        <a:t>Events</a:t>
                      </a:r>
                      <a:endParaRPr lang="en-CA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Business planning &amp; analysis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Forecasting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Reporting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 smtClean="0"/>
                        <a:t>Data analysis</a:t>
                      </a:r>
                      <a:endParaRPr lang="en-CA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084168" y="2536448"/>
            <a:ext cx="29304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CA" sz="1400" b="1" dirty="0" smtClean="0"/>
              <a:t>Total (average) </a:t>
            </a:r>
            <a:r>
              <a:rPr lang="en-CA" sz="1400" dirty="0" smtClean="0"/>
              <a:t>= 20 </a:t>
            </a:r>
            <a:r>
              <a:rPr lang="en-CA" sz="1400" dirty="0" err="1" smtClean="0"/>
              <a:t>yrs</a:t>
            </a:r>
            <a:r>
              <a:rPr lang="en-CA" sz="1400" dirty="0" smtClean="0"/>
              <a:t> </a:t>
            </a:r>
          </a:p>
          <a:p>
            <a:pPr algn="ctr">
              <a:spcBef>
                <a:spcPts val="600"/>
              </a:spcBef>
            </a:pPr>
            <a:r>
              <a:rPr lang="en-CA" sz="1400" b="1" dirty="0"/>
              <a:t>E</a:t>
            </a:r>
            <a:r>
              <a:rPr lang="en-CA" sz="1400" b="1" dirty="0" smtClean="0"/>
              <a:t>nergy Industry </a:t>
            </a:r>
            <a:r>
              <a:rPr lang="en-CA" sz="1400" dirty="0" smtClean="0"/>
              <a:t>= 11 </a:t>
            </a:r>
            <a:r>
              <a:rPr lang="en-CA" sz="1400" dirty="0" err="1" smtClean="0"/>
              <a:t>yrs</a:t>
            </a:r>
            <a:endParaRPr lang="en-CA" sz="1400" dirty="0" smtClean="0"/>
          </a:p>
          <a:p>
            <a:pPr algn="ctr">
              <a:spcBef>
                <a:spcPts val="600"/>
              </a:spcBef>
            </a:pPr>
            <a:r>
              <a:rPr lang="en-CA" sz="1400" b="1" dirty="0" smtClean="0"/>
              <a:t>CDM</a:t>
            </a:r>
            <a:r>
              <a:rPr lang="en-CA" sz="1400" dirty="0" smtClean="0"/>
              <a:t>  = 5.4 </a:t>
            </a:r>
            <a:r>
              <a:rPr lang="en-CA" sz="1400" dirty="0" err="1" smtClean="0"/>
              <a:t>yrs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24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Teaching Energy Efficiency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/>
          <a:lstStyle/>
          <a:p>
            <a:pPr marL="0" indent="0"/>
            <a:r>
              <a:rPr lang="en-CA" sz="2800" dirty="0" smtClean="0"/>
              <a:t>Recommendations: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 smtClean="0"/>
              <a:t>Take broad perspective – across jurisdictions and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 smtClean="0"/>
              <a:t>Cover the electricity fundamentals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 smtClean="0"/>
              <a:t>Think outside the EE Box – convergence of conservation, smart grid and electricity sector transformation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800" dirty="0" smtClean="0"/>
              <a:t>Remember no one ‘does’ energy efficiency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819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Thank you! </a:t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sz="2800" dirty="0" smtClean="0"/>
              <a:t>Raegan Bond</a:t>
            </a:r>
            <a:br>
              <a:rPr lang="en-CA" sz="2800" dirty="0" smtClean="0"/>
            </a:br>
            <a:r>
              <a:rPr lang="en-CA" sz="2400" dirty="0" smtClean="0"/>
              <a:t>VP, Conservation &amp; Demand Management</a:t>
            </a:r>
            <a:br>
              <a:rPr lang="en-CA" sz="2400" dirty="0" smtClean="0"/>
            </a:br>
            <a:r>
              <a:rPr lang="en-CA" sz="2400" dirty="0" smtClean="0">
                <a:hlinkClick r:id="rId3"/>
              </a:rPr>
              <a:t>raegan.bond@powerstream.ca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60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Outline</a:t>
            </a:r>
            <a:endParaRPr lang="en-US" altLang="en-US" dirty="0" smtClean="0"/>
          </a:p>
        </p:txBody>
      </p:sp>
      <p:sp>
        <p:nvSpPr>
          <p:cNvPr id="512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About PowerStream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LDCs and Conservation</a:t>
            </a:r>
          </a:p>
          <a:p>
            <a:pPr lvl="1"/>
            <a:r>
              <a:rPr lang="en-US" altLang="en-US" sz="2800" dirty="0" smtClean="0"/>
              <a:t>Why? </a:t>
            </a:r>
          </a:p>
          <a:p>
            <a:pPr lvl="1"/>
            <a:r>
              <a:rPr lang="en-US" altLang="en-US" sz="2800" dirty="0" smtClean="0"/>
              <a:t>How? </a:t>
            </a:r>
          </a:p>
          <a:p>
            <a:pPr lvl="1"/>
            <a:r>
              <a:rPr lang="en-US" altLang="en-US" sz="2800" dirty="0" smtClean="0"/>
              <a:t>Who?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Recommendations for teaching energy efficiency at post-secondary level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54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About PowerStream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More than 340,000 customers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Owned by Cities of Barrie, Markham and Vaughan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10 years old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~ 2,000 MW system peak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2012 electricity billed ~8.5 </a:t>
            </a:r>
            <a:r>
              <a:rPr lang="en-CA" dirty="0" err="1" smtClean="0"/>
              <a:t>TWh</a:t>
            </a:r>
            <a:endParaRPr lang="en-CA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/>
              <a:t>9,000 kWh per year, per residential customer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/>
              <a:t>150,000 kWh per year, per general service customer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Actively involved in conservation (CDM) since 2005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D069551-980D-4783-B7CB-B8CF70B2CBE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6260"/>
            <a:ext cx="4491990" cy="545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74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6129173"/>
              </p:ext>
            </p:extLst>
          </p:nvPr>
        </p:nvGraphicFramePr>
        <p:xfrm>
          <a:off x="395536" y="620688"/>
          <a:ext cx="820891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ight Arrow 1"/>
          <p:cNvSpPr/>
          <p:nvPr/>
        </p:nvSpPr>
        <p:spPr>
          <a:xfrm rot="480000">
            <a:off x="2644847" y="2217939"/>
            <a:ext cx="4966339" cy="410266"/>
          </a:xfrm>
          <a:prstGeom prst="rightArrow">
            <a:avLst>
              <a:gd name="adj1" fmla="val 50000"/>
              <a:gd name="adj2" fmla="val 84470"/>
            </a:avLst>
          </a:prstGeom>
          <a:gradFill>
            <a:gsLst>
              <a:gs pos="38735">
                <a:srgbClr val="FF3300"/>
              </a:gs>
              <a:gs pos="32089">
                <a:srgbClr val="898989"/>
              </a:gs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00200" y="2112701"/>
            <a:ext cx="5943600" cy="9352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33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7"/>
          <p:cNvGrpSpPr>
            <a:grpSpLocks/>
          </p:cNvGrpSpPr>
          <p:nvPr/>
        </p:nvGrpSpPr>
        <p:grpSpPr bwMode="auto">
          <a:xfrm>
            <a:off x="61437" y="71437"/>
            <a:ext cx="9028271" cy="6720840"/>
            <a:chOff x="0" y="0"/>
            <a:chExt cx="6319" cy="4704"/>
          </a:xfrm>
        </p:grpSpPr>
        <p:pic>
          <p:nvPicPr>
            <p:cNvPr id="96259" name="Picture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319" cy="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474" name="Line 2"/>
            <p:cNvSpPr>
              <a:spLocks noChangeShapeType="1"/>
            </p:cNvSpPr>
            <p:nvPr/>
          </p:nvSpPr>
          <p:spPr bwMode="auto">
            <a:xfrm>
              <a:off x="4412" y="1844"/>
              <a:ext cx="1330" cy="2"/>
            </a:xfrm>
            <a:prstGeom prst="line">
              <a:avLst/>
            </a:prstGeom>
            <a:noFill/>
            <a:ln w="31750" cap="flat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399" dir="5400000" algn="ctr" rotWithShape="0">
                <a:schemeClr val="bg2">
                  <a:alpha val="37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CA">
                <a:latin typeface="Arial" charset="0"/>
                <a:sym typeface="Arial" charset="0"/>
              </a:endParaRPr>
            </a:p>
          </p:txBody>
        </p:sp>
        <p:sp>
          <p:nvSpPr>
            <p:cNvPr id="105475" name="Line 3"/>
            <p:cNvSpPr>
              <a:spLocks noChangeShapeType="1"/>
            </p:cNvSpPr>
            <p:nvPr/>
          </p:nvSpPr>
          <p:spPr bwMode="auto">
            <a:xfrm>
              <a:off x="4348" y="870"/>
              <a:ext cx="1332" cy="2"/>
            </a:xfrm>
            <a:prstGeom prst="line">
              <a:avLst/>
            </a:prstGeom>
            <a:noFill/>
            <a:ln w="31750" cap="flat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399" dir="5400000" algn="ctr" rotWithShape="0">
                <a:schemeClr val="bg2">
                  <a:alpha val="37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CA">
                <a:latin typeface="Arial" charset="0"/>
                <a:sym typeface="Arial" charset="0"/>
              </a:endParaRPr>
            </a:p>
          </p:txBody>
        </p:sp>
        <p:sp>
          <p:nvSpPr>
            <p:cNvPr id="105476" name="AutoShape 4"/>
            <p:cNvSpPr>
              <a:spLocks/>
            </p:cNvSpPr>
            <p:nvPr/>
          </p:nvSpPr>
          <p:spPr bwMode="auto">
            <a:xfrm>
              <a:off x="4884" y="879"/>
              <a:ext cx="318" cy="45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7685"/>
                  </a:moveTo>
                  <a:lnTo>
                    <a:pt x="5400" y="7685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16200" y="7685"/>
                  </a:lnTo>
                  <a:lnTo>
                    <a:pt x="21600" y="7685"/>
                  </a:lnTo>
                  <a:lnTo>
                    <a:pt x="10800" y="0"/>
                  </a:lnTo>
                  <a:close/>
                  <a:moveTo>
                    <a:pt x="0" y="7685"/>
                  </a:moveTo>
                </a:path>
              </a:pathLst>
            </a:cu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9525" cap="flat">
              <a:solidFill>
                <a:srgbClr val="4F6228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CA">
                <a:latin typeface="Arial" charset="0"/>
                <a:sym typeface="Arial" charset="0"/>
              </a:endParaRPr>
            </a:p>
          </p:txBody>
        </p:sp>
        <p:sp>
          <p:nvSpPr>
            <p:cNvPr id="105477" name="AutoShape 5"/>
            <p:cNvSpPr>
              <a:spLocks/>
            </p:cNvSpPr>
            <p:nvPr/>
          </p:nvSpPr>
          <p:spPr bwMode="auto">
            <a:xfrm rot="10800000" flipH="1">
              <a:off x="4884" y="1336"/>
              <a:ext cx="318" cy="51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6791"/>
                  </a:moveTo>
                  <a:lnTo>
                    <a:pt x="5400" y="6791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16200" y="6791"/>
                  </a:lnTo>
                  <a:lnTo>
                    <a:pt x="21600" y="6791"/>
                  </a:lnTo>
                  <a:lnTo>
                    <a:pt x="10800" y="0"/>
                  </a:lnTo>
                  <a:close/>
                  <a:moveTo>
                    <a:pt x="0" y="6791"/>
                  </a:moveTo>
                </a:path>
              </a:pathLst>
            </a:custGeom>
            <a:gradFill rotWithShape="0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5400000" scaled="1"/>
            </a:gradFill>
            <a:ln w="9525" cap="flat">
              <a:solidFill>
                <a:srgbClr val="4F6228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CA">
                <a:latin typeface="Arial" charset="0"/>
                <a:sym typeface="Arial" charset="0"/>
              </a:endParaRPr>
            </a:p>
          </p:txBody>
        </p:sp>
        <p:sp>
          <p:nvSpPr>
            <p:cNvPr id="96264" name="Rectangle 6"/>
            <p:cNvSpPr>
              <a:spLocks/>
            </p:cNvSpPr>
            <p:nvPr/>
          </p:nvSpPr>
          <p:spPr bwMode="auto">
            <a:xfrm>
              <a:off x="5014" y="1350"/>
              <a:ext cx="867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bIns="50800"/>
            <a:lstStyle>
              <a:lvl1pPr eaLnBrk="0" hangingPunct="0">
                <a:defRPr sz="1200">
                  <a:solidFill>
                    <a:srgbClr val="000000"/>
                  </a:solidFill>
                  <a:latin typeface="Arial" pitchFamily="34" charset="0"/>
                  <a:ea typeface="ヒラギノ角ゴ ProN W3" charset="0"/>
                  <a:cs typeface="ヒラギノ角ゴ ProN W3" charset="0"/>
                  <a:sym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Arial" pitchFamily="34" charset="0"/>
                  <a:ea typeface="ヒラギノ角ゴ ProN W3" charset="0"/>
                  <a:cs typeface="ヒラギノ角ゴ ProN W3" charset="0"/>
                  <a:sym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  <a:ea typeface="ヒラギノ角ゴ ProN W3" charset="0"/>
                  <a:cs typeface="ヒラギノ角ゴ ProN W3" charset="0"/>
                  <a:sym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  <a:ea typeface="ヒラギノ角ゴ ProN W3" charset="0"/>
                  <a:cs typeface="ヒラギノ角ゴ ProN W3" charset="0"/>
                  <a:sym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  <a:ea typeface="ヒラギノ角ゴ ProN W3" charset="0"/>
                  <a:cs typeface="ヒラギノ角ゴ ProN W3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pitchFamily="34" charset="0"/>
                  <a:ea typeface="ヒラギノ角ゴ ProN W3" charset="0"/>
                  <a:cs typeface="ヒラギノ角ゴ ProN W3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pitchFamily="34" charset="0"/>
                  <a:ea typeface="ヒラギノ角ゴ ProN W3" charset="0"/>
                  <a:cs typeface="ヒラギノ角ゴ ProN W3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pitchFamily="34" charset="0"/>
                  <a:ea typeface="ヒラギノ角ゴ ProN W3" charset="0"/>
                  <a:cs typeface="ヒラギノ角ゴ ProN W3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Arial" pitchFamily="34" charset="0"/>
                  <a:ea typeface="ヒラギノ角ゴ ProN W3" charset="0"/>
                  <a:cs typeface="ヒラギノ角ゴ ProN W3" charset="0"/>
                  <a:sym typeface="Arial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chemeClr val="tx1"/>
                  </a:solidFill>
                  <a:cs typeface="Arial" pitchFamily="34" charset="0"/>
                </a:rPr>
                <a:t>~600 MW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925526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734544"/>
          </a:xfrm>
        </p:spPr>
        <p:txBody>
          <a:bodyPr/>
          <a:lstStyle/>
          <a:p>
            <a:pPr marL="0" indent="0">
              <a:spcBef>
                <a:spcPts val="1200"/>
              </a:spcBef>
            </a:pPr>
            <a:endParaRPr lang="en-CA" sz="1800" b="1" dirty="0" smtClean="0"/>
          </a:p>
          <a:p>
            <a:pPr marL="0" indent="0"/>
            <a:endParaRPr lang="en-CA" sz="1800" b="1" dirty="0" smtClean="0"/>
          </a:p>
          <a:p>
            <a:pPr marL="0" indent="0"/>
            <a:r>
              <a:rPr lang="en-CA" sz="1800" b="1" dirty="0" smtClean="0"/>
              <a:t>Activities &amp;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1800" dirty="0" smtClean="0"/>
              <a:t>Saved more than 125 MW and 1,100 </a:t>
            </a:r>
            <a:r>
              <a:rPr lang="en-CA" sz="1800" dirty="0" err="1" smtClean="0"/>
              <a:t>GWh</a:t>
            </a:r>
            <a:r>
              <a:rPr lang="en-CA" sz="1800" dirty="0" smtClean="0"/>
              <a:t> (cumulative) since 2005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1800" dirty="0" smtClean="0"/>
              <a:t>More than 20% of residential and 40% of business customers have participated in at least one CDM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1800" dirty="0" smtClean="0"/>
              <a:t>CDM department has grown from 3 to nearly 30 individuals</a:t>
            </a:r>
          </a:p>
          <a:p>
            <a:pPr marL="0" indent="0"/>
            <a:endParaRPr lang="en-CA" sz="1800" dirty="0" smtClean="0"/>
          </a:p>
          <a:p>
            <a:pPr marL="0" indent="0"/>
            <a:r>
              <a:rPr lang="en-CA" sz="1800" b="1" dirty="0" smtClean="0"/>
              <a:t>Accomplishments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1800" dirty="0" smtClean="0"/>
              <a:t>2013 AESP award for Outstanding Achievement in Residential Marketing &amp; Communications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1800" dirty="0" smtClean="0"/>
              <a:t>Only LDC to receive approval from regulator and deliver an LDC-designed conservation program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0" indent="0"/>
            <a:endParaRPr lang="en-CA" dirty="0" smtClean="0"/>
          </a:p>
          <a:p>
            <a:pPr marL="0" indent="0"/>
            <a:endParaRPr lang="en-CA" dirty="0"/>
          </a:p>
          <a:p>
            <a:pPr marL="0" indent="0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6705600" cy="944562"/>
          </a:xfrm>
        </p:spPr>
        <p:txBody>
          <a:bodyPr/>
          <a:lstStyle/>
          <a:p>
            <a:r>
              <a:rPr lang="en-US" sz="3600" dirty="0" smtClean="0"/>
              <a:t>CDM at PowerStream: </a:t>
            </a:r>
            <a:br>
              <a:rPr lang="en-US" sz="3600" dirty="0" smtClean="0"/>
            </a:br>
            <a:r>
              <a:rPr lang="en-US" sz="3600" dirty="0" smtClean="0"/>
              <a:t>2005 - present</a:t>
            </a:r>
            <a:endParaRPr lang="en-US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7959934"/>
              </p:ext>
            </p:extLst>
          </p:nvPr>
        </p:nvGraphicFramePr>
        <p:xfrm>
          <a:off x="395536" y="1484784"/>
          <a:ext cx="8424936" cy="136815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111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78656" y="2489554"/>
            <a:ext cx="5267809" cy="1470025"/>
          </a:xfrm>
        </p:spPr>
        <p:txBody>
          <a:bodyPr/>
          <a:lstStyle/>
          <a:p>
            <a:r>
              <a:rPr lang="en-CA" sz="5400" u="sng" dirty="0" smtClean="0"/>
              <a:t>Why</a:t>
            </a:r>
            <a:r>
              <a:rPr lang="en-CA" sz="5400" dirty="0" smtClean="0"/>
              <a:t> do </a:t>
            </a:r>
            <a:br>
              <a:rPr lang="en-CA" sz="5400" dirty="0" smtClean="0"/>
            </a:br>
            <a:r>
              <a:rPr lang="en-CA" sz="5400" dirty="0" smtClean="0"/>
              <a:t>LDCs do conservation? </a:t>
            </a:r>
            <a:endParaRPr lang="en-CA" sz="5400" dirty="0"/>
          </a:p>
        </p:txBody>
      </p:sp>
      <p:sp>
        <p:nvSpPr>
          <p:cNvPr id="5" name="Rectangle 4"/>
          <p:cNvSpPr/>
          <p:nvPr/>
        </p:nvSpPr>
        <p:spPr>
          <a:xfrm>
            <a:off x="395536" y="764704"/>
            <a:ext cx="29523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Customer service (help manage bills)</a:t>
            </a:r>
          </a:p>
        </p:txBody>
      </p:sp>
      <p:sp>
        <p:nvSpPr>
          <p:cNvPr id="9" name="Rectangle 8"/>
          <p:cNvSpPr/>
          <p:nvPr/>
        </p:nvSpPr>
        <p:spPr>
          <a:xfrm>
            <a:off x="5889031" y="1379721"/>
            <a:ext cx="29523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Business opportunity ($)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12160" y="2708920"/>
            <a:ext cx="29523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Increase customer trust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47864" y="5544312"/>
            <a:ext cx="29523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Decrease cost of arrears/ cutoffs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9512" y="2457671"/>
            <a:ext cx="25922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Increase brand awareness/ equity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49061" y="501604"/>
            <a:ext cx="29523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Regulatory requirement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89031" y="4709025"/>
            <a:ext cx="29523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Increase customer</a:t>
            </a:r>
          </a:p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insights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5536" y="4692054"/>
            <a:ext cx="29523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Corporate social</a:t>
            </a:r>
          </a:p>
          <a:p>
            <a:pPr algn="ctr"/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esponsibility/ environmental goas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420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[</a:t>
            </a:r>
            <a:r>
              <a:rPr lang="en-CA" dirty="0" err="1" smtClean="0"/>
              <a:t>Powerstream</a:t>
            </a:r>
            <a:r>
              <a:rPr lang="en-CA" dirty="0" smtClean="0"/>
              <a:t> 2020 strategy statement]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3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2940" y="-57150"/>
            <a:ext cx="14734699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354705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GwPS Design Template">
  <a:themeElements>
    <a:clrScheme name="TGwPS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GwPS Design Template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GwP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wP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wP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wP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wP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wP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wP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wP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wP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wP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wP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wP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A90CB0000DFD4297FA1839FD3927E6" ma:contentTypeVersion="2" ma:contentTypeDescription="Create a new document." ma:contentTypeScope="" ma:versionID="b10adc11caec7ee783d890ce668e15be">
  <xsd:schema xmlns:xsd="http://www.w3.org/2001/XMLSchema" xmlns:xs="http://www.w3.org/2001/XMLSchema" xmlns:p="http://schemas.microsoft.com/office/2006/metadata/properties" xmlns:ns2="750807f9-8e12-4484-898b-5f2b57baa4ec" targetNamespace="http://schemas.microsoft.com/office/2006/metadata/properties" ma:root="true" ma:fieldsID="eaf43b759e6d120c86a6a09b5838e0c0" ns2:_="">
    <xsd:import namespace="750807f9-8e12-4484-898b-5f2b57baa4ec"/>
    <xsd:element name="properties">
      <xsd:complexType>
        <xsd:sequence>
          <xsd:element name="documentManagement">
            <xsd:complexType>
              <xsd:all>
                <xsd:element ref="ns2:Office"/>
                <xsd:element ref="ns2:Notes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807f9-8e12-4484-898b-5f2b57baa4ec" elementFormDefault="qualified">
    <xsd:import namespace="http://schemas.microsoft.com/office/2006/documentManagement/types"/>
    <xsd:import namespace="http://schemas.microsoft.com/office/infopath/2007/PartnerControls"/>
    <xsd:element name="Office" ma:index="8" ma:displayName="Office" ma:default="Head Office, Vaughan, Cityview Boulevard" ma:format="Dropdown" ma:internalName="Office">
      <xsd:simpleType>
        <xsd:restriction base="dms:Choice">
          <xsd:enumeration value="Head Office, Vaughan, Cityview Boulevard"/>
          <xsd:enumeration value="Operations Centre, Markham, Addiscott Road"/>
          <xsd:enumeration value="Operations Centre, Barrie, Patterson Road"/>
          <xsd:enumeration value="All"/>
        </xsd:restriction>
      </xsd:simpleType>
    </xsd:element>
    <xsd:element name="Notes0" ma:index="9" nillable="true" ma:displayName="Notes" ma:internalName="Notes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ffice xmlns="750807f9-8e12-4484-898b-5f2b57baa4ec">All</Office>
    <Notes0 xmlns="750807f9-8e12-4484-898b-5f2b57baa4ec">Basic PowerStream PowerPoint template. </Notes0>
  </documentManagement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08179DBA-2C52-4BDF-B61F-989F3A33D6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6578D4-925A-4892-B598-1726CAB3B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0807f9-8e12-4484-898b-5f2b57baa4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28B4A9-BD87-489D-BC6C-EE0003CC36C7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750807f9-8e12-4484-898b-5f2b57baa4ec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E4A1C0C-92E7-43E2-B8D4-543778CD71D8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504</Words>
  <Application>Microsoft Macintosh PowerPoint</Application>
  <PresentationFormat>On-screen Show (4:3)</PresentationFormat>
  <Paragraphs>106</Paragraphs>
  <Slides>19</Slides>
  <Notes>19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TGwPS Design Template</vt:lpstr>
      <vt:lpstr>Local Distribution Companies (LDCs) and Conservation  </vt:lpstr>
      <vt:lpstr>Outline</vt:lpstr>
      <vt:lpstr>About PowerStream</vt:lpstr>
      <vt:lpstr>Slide 4</vt:lpstr>
      <vt:lpstr>Slide 5</vt:lpstr>
      <vt:lpstr>CDM at PowerStream:  2005 - present</vt:lpstr>
      <vt:lpstr>Why do  LDCs do conservation? </vt:lpstr>
      <vt:lpstr>[Powerstream 2020 strategy statement]</vt:lpstr>
      <vt:lpstr>Slide 9</vt:lpstr>
      <vt:lpstr>Slide 10</vt:lpstr>
      <vt:lpstr>Slide 11</vt:lpstr>
      <vt:lpstr>Slide 12</vt:lpstr>
      <vt:lpstr>The Past - (Where We Came From)</vt:lpstr>
      <vt:lpstr>The Present - (Where We Are Today)</vt:lpstr>
      <vt:lpstr>The Future - (Where We’re Going)</vt:lpstr>
      <vt:lpstr>PowerStream - (Past, Present and Future)</vt:lpstr>
      <vt:lpstr>The CDM team: </vt:lpstr>
      <vt:lpstr>Teaching Energy Efficiency</vt:lpstr>
      <vt:lpstr>   Thank you!   Raegan Bond VP, Conservation &amp; Demand Management raegan.bond@powerstream.ca </vt:lpstr>
    </vt:vector>
  </TitlesOfParts>
  <Company>PowerStream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PowerStream Template (Basic)</dc:title>
  <dc:creator>erika.mieto</dc:creator>
  <cp:lastModifiedBy>Kyla Tanner</cp:lastModifiedBy>
  <cp:revision>22</cp:revision>
  <cp:lastPrinted>2014-07-16T13:37:15Z</cp:lastPrinted>
  <dcterms:created xsi:type="dcterms:W3CDTF">2014-08-27T17:23:25Z</dcterms:created>
  <dcterms:modified xsi:type="dcterms:W3CDTF">2014-08-27T17:24:16Z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Order">
    <vt:lpwstr>3000.00000000000</vt:lpwstr>
  </property>
</Properties>
</file>